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5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4" r:id="rId6"/>
    <p:sldId id="288" r:id="rId7"/>
    <p:sldId id="292" r:id="rId8"/>
    <p:sldId id="300" r:id="rId9"/>
    <p:sldId id="301" r:id="rId10"/>
    <p:sldId id="289" r:id="rId11"/>
    <p:sldId id="295" r:id="rId12"/>
    <p:sldId id="294" r:id="rId13"/>
    <p:sldId id="296" r:id="rId14"/>
    <p:sldId id="297" r:id="rId15"/>
    <p:sldId id="298" r:id="rId16"/>
    <p:sldId id="290" r:id="rId17"/>
    <p:sldId id="303" r:id="rId18"/>
    <p:sldId id="304" r:id="rId19"/>
    <p:sldId id="305" r:id="rId20"/>
    <p:sldId id="309" r:id="rId21"/>
    <p:sldId id="310" r:id="rId22"/>
    <p:sldId id="312" r:id="rId23"/>
    <p:sldId id="313" r:id="rId24"/>
    <p:sldId id="311" r:id="rId25"/>
    <p:sldId id="276" r:id="rId26"/>
    <p:sldId id="306" r:id="rId27"/>
    <p:sldId id="317" r:id="rId28"/>
    <p:sldId id="314" r:id="rId29"/>
    <p:sldId id="307" r:id="rId30"/>
    <p:sldId id="302" r:id="rId31"/>
    <p:sldId id="315" r:id="rId32"/>
    <p:sldId id="318" r:id="rId33"/>
    <p:sldId id="281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EFD"/>
    <a:srgbClr val="EDE06C"/>
    <a:srgbClr val="FA8378"/>
    <a:srgbClr val="FFFFFF"/>
    <a:srgbClr val="FDFDF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0" autoAdjust="0"/>
    <p:restoredTop sz="96260" autoAdjust="0"/>
  </p:normalViewPr>
  <p:slideViewPr>
    <p:cSldViewPr snapToGrid="0">
      <p:cViewPr varScale="1">
        <p:scale>
          <a:sx n="116" d="100"/>
          <a:sy n="116" d="100"/>
        </p:scale>
        <p:origin x="55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EC37D-711E-47AD-8EAD-644DD497413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7727E0-EB07-4D81-B1CC-8C9C023791EA}">
      <dgm:prSet/>
      <dgm:spPr/>
      <dgm:t>
        <a:bodyPr/>
        <a:lstStyle/>
        <a:p>
          <a:r>
            <a:rPr lang="tr-TR" dirty="0"/>
            <a:t>Language Translation</a:t>
          </a:r>
          <a:endParaRPr lang="en-US" dirty="0"/>
        </a:p>
      </dgm:t>
    </dgm:pt>
    <dgm:pt modelId="{616C3524-F0B3-449E-8F43-3AB61C4ACD04}" type="parTrans" cxnId="{5C6DD850-E501-45BF-9262-AA173B4DC138}">
      <dgm:prSet/>
      <dgm:spPr/>
      <dgm:t>
        <a:bodyPr/>
        <a:lstStyle/>
        <a:p>
          <a:endParaRPr lang="en-US"/>
        </a:p>
      </dgm:t>
    </dgm:pt>
    <dgm:pt modelId="{4BA2D1A1-9319-41CC-8C74-F3E3082F0CD3}" type="sibTrans" cxnId="{5C6DD850-E501-45BF-9262-AA173B4DC138}">
      <dgm:prSet/>
      <dgm:spPr/>
      <dgm:t>
        <a:bodyPr/>
        <a:lstStyle/>
        <a:p>
          <a:endParaRPr lang="en-US"/>
        </a:p>
      </dgm:t>
    </dgm:pt>
    <dgm:pt modelId="{69A97BCA-F7DA-4EF4-BA94-9E7F9C2D2D03}">
      <dgm:prSet/>
      <dgm:spPr/>
      <dgm:t>
        <a:bodyPr/>
        <a:lstStyle/>
        <a:p>
          <a:r>
            <a:rPr lang="tr-TR" dirty="0"/>
            <a:t>EN -&gt; TR, EN -&gt; FA</a:t>
          </a:r>
          <a:endParaRPr lang="en-US" dirty="0"/>
        </a:p>
      </dgm:t>
    </dgm:pt>
    <dgm:pt modelId="{58E3C43D-8E62-4050-878C-8C099E3CF7AC}" type="parTrans" cxnId="{13C87F4C-E84F-44AA-817D-5808BE3D2E4A}">
      <dgm:prSet/>
      <dgm:spPr/>
      <dgm:t>
        <a:bodyPr/>
        <a:lstStyle/>
        <a:p>
          <a:endParaRPr lang="en-US"/>
        </a:p>
      </dgm:t>
    </dgm:pt>
    <dgm:pt modelId="{DF2C75D6-3299-4E55-BA89-6741D3ED5610}" type="sibTrans" cxnId="{13C87F4C-E84F-44AA-817D-5808BE3D2E4A}">
      <dgm:prSet/>
      <dgm:spPr/>
      <dgm:t>
        <a:bodyPr/>
        <a:lstStyle/>
        <a:p>
          <a:endParaRPr lang="en-US"/>
        </a:p>
      </dgm:t>
    </dgm:pt>
    <dgm:pt modelId="{691437BE-4B42-4010-B3B1-A75E995741D0}">
      <dgm:prSet/>
      <dgm:spPr/>
      <dgm:t>
        <a:bodyPr/>
        <a:lstStyle/>
        <a:p>
          <a:r>
            <a:rPr lang="tr-TR"/>
            <a:t>Text Classification/Regression</a:t>
          </a:r>
          <a:endParaRPr lang="en-US"/>
        </a:p>
      </dgm:t>
    </dgm:pt>
    <dgm:pt modelId="{7162B167-547C-4415-AD5D-F54F720086C7}" type="parTrans" cxnId="{B2179465-5AF3-4F65-B121-594E4A968938}">
      <dgm:prSet/>
      <dgm:spPr/>
      <dgm:t>
        <a:bodyPr/>
        <a:lstStyle/>
        <a:p>
          <a:endParaRPr lang="en-US"/>
        </a:p>
      </dgm:t>
    </dgm:pt>
    <dgm:pt modelId="{C720EDFB-ABD0-424F-9E32-41130AF2D99E}" type="sibTrans" cxnId="{B2179465-5AF3-4F65-B121-594E4A968938}">
      <dgm:prSet/>
      <dgm:spPr/>
      <dgm:t>
        <a:bodyPr/>
        <a:lstStyle/>
        <a:p>
          <a:endParaRPr lang="en-US"/>
        </a:p>
      </dgm:t>
    </dgm:pt>
    <dgm:pt modelId="{73FBBA29-8258-4709-99AE-195AF42A92E8}">
      <dgm:prSet/>
      <dgm:spPr/>
      <dgm:t>
        <a:bodyPr/>
        <a:lstStyle/>
        <a:p>
          <a:r>
            <a:rPr lang="tr-TR" dirty="0"/>
            <a:t>Sentiment Analysis</a:t>
          </a:r>
          <a:endParaRPr lang="en-US" dirty="0"/>
        </a:p>
      </dgm:t>
    </dgm:pt>
    <dgm:pt modelId="{311E5E62-70D2-4738-A75F-F083D2221390}" type="parTrans" cxnId="{B6BC4908-C42F-4783-839A-CDFEE4E76393}">
      <dgm:prSet/>
      <dgm:spPr/>
      <dgm:t>
        <a:bodyPr/>
        <a:lstStyle/>
        <a:p>
          <a:endParaRPr lang="en-US"/>
        </a:p>
      </dgm:t>
    </dgm:pt>
    <dgm:pt modelId="{6DB93A4C-E98C-4E47-8445-15436FA5B5E5}" type="sibTrans" cxnId="{B6BC4908-C42F-4783-839A-CDFEE4E76393}">
      <dgm:prSet/>
      <dgm:spPr/>
      <dgm:t>
        <a:bodyPr/>
        <a:lstStyle/>
        <a:p>
          <a:endParaRPr lang="en-US"/>
        </a:p>
      </dgm:t>
    </dgm:pt>
    <dgm:pt modelId="{F3F1E120-E61D-4166-BEA8-A1E798313BAC}">
      <dgm:prSet/>
      <dgm:spPr/>
      <dgm:t>
        <a:bodyPr/>
        <a:lstStyle/>
        <a:p>
          <a:r>
            <a:rPr lang="tr-TR" dirty="0"/>
            <a:t>Personality Detection</a:t>
          </a:r>
          <a:endParaRPr lang="en-US" dirty="0"/>
        </a:p>
      </dgm:t>
    </dgm:pt>
    <dgm:pt modelId="{C4D81223-9A22-4DD2-8B28-71627D89969D}" type="parTrans" cxnId="{77B33B1A-7315-4874-B3CB-C773F9B2EC27}">
      <dgm:prSet/>
      <dgm:spPr/>
      <dgm:t>
        <a:bodyPr/>
        <a:lstStyle/>
        <a:p>
          <a:endParaRPr lang="en-US"/>
        </a:p>
      </dgm:t>
    </dgm:pt>
    <dgm:pt modelId="{771325D2-DB61-44C0-868A-782F7652508C}" type="sibTrans" cxnId="{77B33B1A-7315-4874-B3CB-C773F9B2EC27}">
      <dgm:prSet/>
      <dgm:spPr/>
      <dgm:t>
        <a:bodyPr/>
        <a:lstStyle/>
        <a:p>
          <a:endParaRPr lang="en-US"/>
        </a:p>
      </dgm:t>
    </dgm:pt>
    <dgm:pt modelId="{3F28F0A5-0EF3-4910-BA30-B92069EE3574}">
      <dgm:prSet/>
      <dgm:spPr/>
      <dgm:t>
        <a:bodyPr/>
        <a:lstStyle/>
        <a:p>
          <a:r>
            <a:rPr lang="tr-TR" dirty="0"/>
            <a:t>Topic Detection</a:t>
          </a:r>
          <a:endParaRPr lang="en-US" dirty="0"/>
        </a:p>
      </dgm:t>
    </dgm:pt>
    <dgm:pt modelId="{3EDF2E15-4CD5-49D7-8ED8-A6522FABEDA3}" type="parTrans" cxnId="{CD3C2DB2-3579-4CC3-A047-979A646961A8}">
      <dgm:prSet/>
      <dgm:spPr/>
      <dgm:t>
        <a:bodyPr/>
        <a:lstStyle/>
        <a:p>
          <a:endParaRPr lang="en-US"/>
        </a:p>
      </dgm:t>
    </dgm:pt>
    <dgm:pt modelId="{B0525CFC-05AE-409D-AFE3-461653B20EE8}" type="sibTrans" cxnId="{CD3C2DB2-3579-4CC3-A047-979A646961A8}">
      <dgm:prSet/>
      <dgm:spPr/>
      <dgm:t>
        <a:bodyPr/>
        <a:lstStyle/>
        <a:p>
          <a:endParaRPr lang="en-US"/>
        </a:p>
      </dgm:t>
    </dgm:pt>
    <dgm:pt modelId="{F69C927A-1AD1-4FA4-AE11-ECE42A8D7FFD}">
      <dgm:prSet/>
      <dgm:spPr/>
      <dgm:t>
        <a:bodyPr/>
        <a:lstStyle/>
        <a:p>
          <a:r>
            <a:rPr lang="tr-TR" dirty="0"/>
            <a:t>Hate Speech Detection</a:t>
          </a:r>
          <a:endParaRPr lang="en-US" dirty="0"/>
        </a:p>
      </dgm:t>
    </dgm:pt>
    <dgm:pt modelId="{AF63B3B1-1FE3-4682-A56E-FA3184FD9BAE}" type="parTrans" cxnId="{61C6CEC5-19A7-4B51-A40E-322582CB5EC1}">
      <dgm:prSet/>
      <dgm:spPr/>
      <dgm:t>
        <a:bodyPr/>
        <a:lstStyle/>
        <a:p>
          <a:endParaRPr lang="en-US"/>
        </a:p>
      </dgm:t>
    </dgm:pt>
    <dgm:pt modelId="{47DA4645-0CBF-4937-AC2C-75D77050B171}" type="sibTrans" cxnId="{61C6CEC5-19A7-4B51-A40E-322582CB5EC1}">
      <dgm:prSet/>
      <dgm:spPr/>
      <dgm:t>
        <a:bodyPr/>
        <a:lstStyle/>
        <a:p>
          <a:endParaRPr lang="en-US"/>
        </a:p>
      </dgm:t>
    </dgm:pt>
    <dgm:pt modelId="{2FDB012B-1CB6-44DF-9E80-4C29209D644C}">
      <dgm:prSet/>
      <dgm:spPr/>
      <dgm:t>
        <a:bodyPr/>
        <a:lstStyle/>
        <a:p>
          <a:r>
            <a:rPr lang="tr-TR" dirty="0"/>
            <a:t>Stance Prediction</a:t>
          </a:r>
          <a:endParaRPr lang="en-US" dirty="0"/>
        </a:p>
      </dgm:t>
    </dgm:pt>
    <dgm:pt modelId="{28C6D9BB-C841-4EAE-9CC7-39D9D4F1A4FD}" type="parTrans" cxnId="{B8DD3C27-4E99-4B43-9110-53566C4F0D37}">
      <dgm:prSet/>
      <dgm:spPr/>
      <dgm:t>
        <a:bodyPr/>
        <a:lstStyle/>
        <a:p>
          <a:endParaRPr lang="en-US"/>
        </a:p>
      </dgm:t>
    </dgm:pt>
    <dgm:pt modelId="{B290CBDD-AEB2-4D2E-AA13-1240B6C36D94}" type="sibTrans" cxnId="{B8DD3C27-4E99-4B43-9110-53566C4F0D37}">
      <dgm:prSet/>
      <dgm:spPr/>
      <dgm:t>
        <a:bodyPr/>
        <a:lstStyle/>
        <a:p>
          <a:endParaRPr lang="en-US"/>
        </a:p>
      </dgm:t>
    </dgm:pt>
    <dgm:pt modelId="{8D25AA75-CC60-42DD-97B1-C6D22A43EC58}">
      <dgm:prSet/>
      <dgm:spPr/>
      <dgm:t>
        <a:bodyPr/>
        <a:lstStyle/>
        <a:p>
          <a:r>
            <a:rPr lang="tr-TR"/>
            <a:t>Token Classification</a:t>
          </a:r>
          <a:endParaRPr lang="en-US"/>
        </a:p>
      </dgm:t>
    </dgm:pt>
    <dgm:pt modelId="{8013D21B-9B19-4759-9F7D-C8B9C26971BF}" type="parTrans" cxnId="{DE4FBDAA-ECFA-4D62-9EE3-46C9FED55716}">
      <dgm:prSet/>
      <dgm:spPr/>
      <dgm:t>
        <a:bodyPr/>
        <a:lstStyle/>
        <a:p>
          <a:endParaRPr lang="en-US"/>
        </a:p>
      </dgm:t>
    </dgm:pt>
    <dgm:pt modelId="{82419DC9-7854-43A5-B843-9E2AFF85D9E9}" type="sibTrans" cxnId="{DE4FBDAA-ECFA-4D62-9EE3-46C9FED55716}">
      <dgm:prSet/>
      <dgm:spPr/>
      <dgm:t>
        <a:bodyPr/>
        <a:lstStyle/>
        <a:p>
          <a:endParaRPr lang="en-US"/>
        </a:p>
      </dgm:t>
    </dgm:pt>
    <dgm:pt modelId="{2CF8FE6B-8DC9-460A-AAF5-E4C583F87989}">
      <dgm:prSet/>
      <dgm:spPr/>
      <dgm:t>
        <a:bodyPr/>
        <a:lstStyle/>
        <a:p>
          <a:r>
            <a:rPr lang="tr-TR" dirty="0"/>
            <a:t>Name </a:t>
          </a:r>
          <a:r>
            <a:rPr lang="tr-TR" dirty="0" err="1"/>
            <a:t>Entity</a:t>
          </a:r>
          <a:r>
            <a:rPr lang="tr-TR" dirty="0"/>
            <a:t> </a:t>
          </a:r>
          <a:r>
            <a:rPr lang="tr-TR" dirty="0" err="1"/>
            <a:t>Recognition</a:t>
          </a:r>
          <a:r>
            <a:rPr lang="tr-TR" dirty="0"/>
            <a:t> (NER)</a:t>
          </a:r>
          <a:endParaRPr lang="en-US" dirty="0"/>
        </a:p>
      </dgm:t>
    </dgm:pt>
    <dgm:pt modelId="{53A33DEE-33EC-44CA-A8E2-A5CE7C79986E}" type="parTrans" cxnId="{F70D590F-56DE-4FCA-A30B-90762EE466C5}">
      <dgm:prSet/>
      <dgm:spPr/>
      <dgm:t>
        <a:bodyPr/>
        <a:lstStyle/>
        <a:p>
          <a:endParaRPr lang="en-US"/>
        </a:p>
      </dgm:t>
    </dgm:pt>
    <dgm:pt modelId="{473FDD42-F1BC-4D90-B5E5-68286C500C62}" type="sibTrans" cxnId="{F70D590F-56DE-4FCA-A30B-90762EE466C5}">
      <dgm:prSet/>
      <dgm:spPr/>
      <dgm:t>
        <a:bodyPr/>
        <a:lstStyle/>
        <a:p>
          <a:endParaRPr lang="en-US"/>
        </a:p>
      </dgm:t>
    </dgm:pt>
    <dgm:pt modelId="{F5AD0C42-893F-4243-8D3F-EC0DC0376FAC}">
      <dgm:prSet/>
      <dgm:spPr/>
      <dgm:t>
        <a:bodyPr/>
        <a:lstStyle/>
        <a:p>
          <a:r>
            <a:rPr lang="tr-TR"/>
            <a:t>Text Generation</a:t>
          </a:r>
          <a:endParaRPr lang="en-US"/>
        </a:p>
      </dgm:t>
    </dgm:pt>
    <dgm:pt modelId="{39B52FC4-2BE0-471B-AFB3-083C7912B1BE}" type="parTrans" cxnId="{C7A78694-3282-43F3-9248-1403BD5F4C97}">
      <dgm:prSet/>
      <dgm:spPr/>
      <dgm:t>
        <a:bodyPr/>
        <a:lstStyle/>
        <a:p>
          <a:endParaRPr lang="en-US"/>
        </a:p>
      </dgm:t>
    </dgm:pt>
    <dgm:pt modelId="{52F4580B-FAB0-471D-98B2-EF6E9E3B47F7}" type="sibTrans" cxnId="{C7A78694-3282-43F3-9248-1403BD5F4C97}">
      <dgm:prSet/>
      <dgm:spPr/>
      <dgm:t>
        <a:bodyPr/>
        <a:lstStyle/>
        <a:p>
          <a:endParaRPr lang="en-US"/>
        </a:p>
      </dgm:t>
    </dgm:pt>
    <dgm:pt modelId="{D36EDCE6-D623-421F-913D-2E28EA2626EE}">
      <dgm:prSet/>
      <dgm:spPr/>
      <dgm:t>
        <a:bodyPr/>
        <a:lstStyle/>
        <a:p>
          <a:r>
            <a:rPr lang="tr-TR" dirty="0" err="1"/>
            <a:t>Question</a:t>
          </a:r>
          <a:r>
            <a:rPr lang="tr-TR" dirty="0"/>
            <a:t> </a:t>
          </a:r>
          <a:r>
            <a:rPr lang="tr-TR" dirty="0" err="1"/>
            <a:t>Answering</a:t>
          </a:r>
          <a:endParaRPr lang="en-US" dirty="0"/>
        </a:p>
      </dgm:t>
    </dgm:pt>
    <dgm:pt modelId="{E4351A88-D633-42AF-9D1C-BD6CFA38FDD8}" type="parTrans" cxnId="{228C2D54-63A2-4710-879F-0D088A645C19}">
      <dgm:prSet/>
      <dgm:spPr/>
      <dgm:t>
        <a:bodyPr/>
        <a:lstStyle/>
        <a:p>
          <a:endParaRPr lang="en-US"/>
        </a:p>
      </dgm:t>
    </dgm:pt>
    <dgm:pt modelId="{DE9E2373-39F5-4833-8653-A6B2B811CC57}" type="sibTrans" cxnId="{228C2D54-63A2-4710-879F-0D088A645C19}">
      <dgm:prSet/>
      <dgm:spPr/>
      <dgm:t>
        <a:bodyPr/>
        <a:lstStyle/>
        <a:p>
          <a:endParaRPr lang="en-US"/>
        </a:p>
      </dgm:t>
    </dgm:pt>
    <dgm:pt modelId="{4CC4F7B6-DAD7-4A68-BD87-4D0FC2825817}">
      <dgm:prSet/>
      <dgm:spPr/>
      <dgm:t>
        <a:bodyPr/>
        <a:lstStyle/>
        <a:p>
          <a:r>
            <a:rPr lang="en-US" dirty="0"/>
            <a:t>Text Summarization</a:t>
          </a:r>
        </a:p>
      </dgm:t>
    </dgm:pt>
    <dgm:pt modelId="{56283ADD-19A4-42D2-8AE5-D83B7FD5A4EF}" type="parTrans" cxnId="{E222CC49-F278-42A9-9DE2-03E49529CFE1}">
      <dgm:prSet/>
      <dgm:spPr/>
      <dgm:t>
        <a:bodyPr/>
        <a:lstStyle/>
        <a:p>
          <a:endParaRPr lang="en-US"/>
        </a:p>
      </dgm:t>
    </dgm:pt>
    <dgm:pt modelId="{514DD790-8E0B-4000-851E-438035AF5E1A}" type="sibTrans" cxnId="{E222CC49-F278-42A9-9DE2-03E49529CFE1}">
      <dgm:prSet/>
      <dgm:spPr/>
      <dgm:t>
        <a:bodyPr/>
        <a:lstStyle/>
        <a:p>
          <a:endParaRPr lang="en-US"/>
        </a:p>
      </dgm:t>
    </dgm:pt>
    <dgm:pt modelId="{E45AF58D-B47C-41F0-9C82-BE9B89B92464}" type="pres">
      <dgm:prSet presAssocID="{C7EEC37D-711E-47AD-8EAD-644DD4974132}" presName="linear" presStyleCnt="0">
        <dgm:presLayoutVars>
          <dgm:animLvl val="lvl"/>
          <dgm:resizeHandles val="exact"/>
        </dgm:presLayoutVars>
      </dgm:prSet>
      <dgm:spPr/>
    </dgm:pt>
    <dgm:pt modelId="{37C426ED-70C4-4865-AA4A-5FCC767320CF}" type="pres">
      <dgm:prSet presAssocID="{F77727E0-EB07-4D81-B1CC-8C9C023791E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14459C6-D367-4422-A9A4-E026DEE1BFDF}" type="pres">
      <dgm:prSet presAssocID="{F77727E0-EB07-4D81-B1CC-8C9C023791EA}" presName="childText" presStyleLbl="revTx" presStyleIdx="0" presStyleCnt="4">
        <dgm:presLayoutVars>
          <dgm:bulletEnabled val="1"/>
        </dgm:presLayoutVars>
      </dgm:prSet>
      <dgm:spPr/>
    </dgm:pt>
    <dgm:pt modelId="{40C585A2-2767-495A-A03E-C3CF68C2CA7C}" type="pres">
      <dgm:prSet presAssocID="{691437BE-4B42-4010-B3B1-A75E995741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4DFE714-85A1-426D-85F9-4A1C2E4BAEE0}" type="pres">
      <dgm:prSet presAssocID="{691437BE-4B42-4010-B3B1-A75E995741D0}" presName="childText" presStyleLbl="revTx" presStyleIdx="1" presStyleCnt="4">
        <dgm:presLayoutVars>
          <dgm:bulletEnabled val="1"/>
        </dgm:presLayoutVars>
      </dgm:prSet>
      <dgm:spPr/>
    </dgm:pt>
    <dgm:pt modelId="{0172B13C-0D69-47D8-BBA9-14D60CF368FF}" type="pres">
      <dgm:prSet presAssocID="{8D25AA75-CC60-42DD-97B1-C6D22A43EC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4A8A59-EA68-4418-8E2C-AF5CE2FED474}" type="pres">
      <dgm:prSet presAssocID="{8D25AA75-CC60-42DD-97B1-C6D22A43EC58}" presName="childText" presStyleLbl="revTx" presStyleIdx="2" presStyleCnt="4">
        <dgm:presLayoutVars>
          <dgm:bulletEnabled val="1"/>
        </dgm:presLayoutVars>
      </dgm:prSet>
      <dgm:spPr/>
    </dgm:pt>
    <dgm:pt modelId="{6B678249-DB09-46C4-AFD2-A70C0D024EAD}" type="pres">
      <dgm:prSet presAssocID="{F5AD0C42-893F-4243-8D3F-EC0DC0376F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B750041-0174-4109-A642-4A8A144BAA04}" type="pres">
      <dgm:prSet presAssocID="{F5AD0C42-893F-4243-8D3F-EC0DC0376FA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B8EADB05-7791-43E2-A1B0-1032FBF51BB5}" type="presOf" srcId="{2FDB012B-1CB6-44DF-9E80-4C29209D644C}" destId="{74DFE714-85A1-426D-85F9-4A1C2E4BAEE0}" srcOrd="0" destOrd="4" presId="urn:microsoft.com/office/officeart/2005/8/layout/vList2"/>
    <dgm:cxn modelId="{B6BC4908-C42F-4783-839A-CDFEE4E76393}" srcId="{691437BE-4B42-4010-B3B1-A75E995741D0}" destId="{73FBBA29-8258-4709-99AE-195AF42A92E8}" srcOrd="0" destOrd="0" parTransId="{311E5E62-70D2-4738-A75F-F083D2221390}" sibTransId="{6DB93A4C-E98C-4E47-8445-15436FA5B5E5}"/>
    <dgm:cxn modelId="{F70D590F-56DE-4FCA-A30B-90762EE466C5}" srcId="{8D25AA75-CC60-42DD-97B1-C6D22A43EC58}" destId="{2CF8FE6B-8DC9-460A-AAF5-E4C583F87989}" srcOrd="0" destOrd="0" parTransId="{53A33DEE-33EC-44CA-A8E2-A5CE7C79986E}" sibTransId="{473FDD42-F1BC-4D90-B5E5-68286C500C62}"/>
    <dgm:cxn modelId="{77B33B1A-7315-4874-B3CB-C773F9B2EC27}" srcId="{691437BE-4B42-4010-B3B1-A75E995741D0}" destId="{F3F1E120-E61D-4166-BEA8-A1E798313BAC}" srcOrd="1" destOrd="0" parTransId="{C4D81223-9A22-4DD2-8B28-71627D89969D}" sibTransId="{771325D2-DB61-44C0-868A-782F7652508C}"/>
    <dgm:cxn modelId="{B8DD3C27-4E99-4B43-9110-53566C4F0D37}" srcId="{691437BE-4B42-4010-B3B1-A75E995741D0}" destId="{2FDB012B-1CB6-44DF-9E80-4C29209D644C}" srcOrd="4" destOrd="0" parTransId="{28C6D9BB-C841-4EAE-9CC7-39D9D4F1A4FD}" sibTransId="{B290CBDD-AEB2-4D2E-AA13-1240B6C36D94}"/>
    <dgm:cxn modelId="{22772428-365D-4675-B1FB-41F0DDBF70D7}" type="presOf" srcId="{F77727E0-EB07-4D81-B1CC-8C9C023791EA}" destId="{37C426ED-70C4-4865-AA4A-5FCC767320CF}" srcOrd="0" destOrd="0" presId="urn:microsoft.com/office/officeart/2005/8/layout/vList2"/>
    <dgm:cxn modelId="{0F7E482B-DECE-419B-A581-3AE2BE258442}" type="presOf" srcId="{F3F1E120-E61D-4166-BEA8-A1E798313BAC}" destId="{74DFE714-85A1-426D-85F9-4A1C2E4BAEE0}" srcOrd="0" destOrd="1" presId="urn:microsoft.com/office/officeart/2005/8/layout/vList2"/>
    <dgm:cxn modelId="{4785082D-6B07-49A2-A78F-02D0BD9CAF2B}" type="presOf" srcId="{691437BE-4B42-4010-B3B1-A75E995741D0}" destId="{40C585A2-2767-495A-A03E-C3CF68C2CA7C}" srcOrd="0" destOrd="0" presId="urn:microsoft.com/office/officeart/2005/8/layout/vList2"/>
    <dgm:cxn modelId="{923ED134-E8DC-4D24-8F43-CC0141C55E43}" type="presOf" srcId="{D36EDCE6-D623-421F-913D-2E28EA2626EE}" destId="{AB750041-0174-4109-A642-4A8A144BAA04}" srcOrd="0" destOrd="0" presId="urn:microsoft.com/office/officeart/2005/8/layout/vList2"/>
    <dgm:cxn modelId="{BB03E83A-7B16-4C75-9647-6E43AB9FED9C}" type="presOf" srcId="{4CC4F7B6-DAD7-4A68-BD87-4D0FC2825817}" destId="{AB750041-0174-4109-A642-4A8A144BAA04}" srcOrd="0" destOrd="1" presId="urn:microsoft.com/office/officeart/2005/8/layout/vList2"/>
    <dgm:cxn modelId="{E222CC49-F278-42A9-9DE2-03E49529CFE1}" srcId="{F5AD0C42-893F-4243-8D3F-EC0DC0376FAC}" destId="{4CC4F7B6-DAD7-4A68-BD87-4D0FC2825817}" srcOrd="1" destOrd="0" parTransId="{56283ADD-19A4-42D2-8AE5-D83B7FD5A4EF}" sibTransId="{514DD790-8E0B-4000-851E-438035AF5E1A}"/>
    <dgm:cxn modelId="{13C87F4C-E84F-44AA-817D-5808BE3D2E4A}" srcId="{F77727E0-EB07-4D81-B1CC-8C9C023791EA}" destId="{69A97BCA-F7DA-4EF4-BA94-9E7F9C2D2D03}" srcOrd="0" destOrd="0" parTransId="{58E3C43D-8E62-4050-878C-8C099E3CF7AC}" sibTransId="{DF2C75D6-3299-4E55-BA89-6741D3ED5610}"/>
    <dgm:cxn modelId="{5C6DD850-E501-45BF-9262-AA173B4DC138}" srcId="{C7EEC37D-711E-47AD-8EAD-644DD4974132}" destId="{F77727E0-EB07-4D81-B1CC-8C9C023791EA}" srcOrd="0" destOrd="0" parTransId="{616C3524-F0B3-449E-8F43-3AB61C4ACD04}" sibTransId="{4BA2D1A1-9319-41CC-8C74-F3E3082F0CD3}"/>
    <dgm:cxn modelId="{228C2D54-63A2-4710-879F-0D088A645C19}" srcId="{F5AD0C42-893F-4243-8D3F-EC0DC0376FAC}" destId="{D36EDCE6-D623-421F-913D-2E28EA2626EE}" srcOrd="0" destOrd="0" parTransId="{E4351A88-D633-42AF-9D1C-BD6CFA38FDD8}" sibTransId="{DE9E2373-39F5-4833-8653-A6B2B811CC57}"/>
    <dgm:cxn modelId="{05E0275B-C635-4831-B86A-69372E9E125F}" type="presOf" srcId="{69A97BCA-F7DA-4EF4-BA94-9E7F9C2D2D03}" destId="{814459C6-D367-4422-A9A4-E026DEE1BFDF}" srcOrd="0" destOrd="0" presId="urn:microsoft.com/office/officeart/2005/8/layout/vList2"/>
    <dgm:cxn modelId="{B2179465-5AF3-4F65-B121-594E4A968938}" srcId="{C7EEC37D-711E-47AD-8EAD-644DD4974132}" destId="{691437BE-4B42-4010-B3B1-A75E995741D0}" srcOrd="1" destOrd="0" parTransId="{7162B167-547C-4415-AD5D-F54F720086C7}" sibTransId="{C720EDFB-ABD0-424F-9E32-41130AF2D99E}"/>
    <dgm:cxn modelId="{6D4DC180-470D-446E-88FB-4728E5ACEEE3}" type="presOf" srcId="{C7EEC37D-711E-47AD-8EAD-644DD4974132}" destId="{E45AF58D-B47C-41F0-9C82-BE9B89B92464}" srcOrd="0" destOrd="0" presId="urn:microsoft.com/office/officeart/2005/8/layout/vList2"/>
    <dgm:cxn modelId="{F8E65F8F-B2C3-4828-BCCA-902257A24FFD}" type="presOf" srcId="{8D25AA75-CC60-42DD-97B1-C6D22A43EC58}" destId="{0172B13C-0D69-47D8-BBA9-14D60CF368FF}" srcOrd="0" destOrd="0" presId="urn:microsoft.com/office/officeart/2005/8/layout/vList2"/>
    <dgm:cxn modelId="{C7A78694-3282-43F3-9248-1403BD5F4C97}" srcId="{C7EEC37D-711E-47AD-8EAD-644DD4974132}" destId="{F5AD0C42-893F-4243-8D3F-EC0DC0376FAC}" srcOrd="3" destOrd="0" parTransId="{39B52FC4-2BE0-471B-AFB3-083C7912B1BE}" sibTransId="{52F4580B-FAB0-471D-98B2-EF6E9E3B47F7}"/>
    <dgm:cxn modelId="{C3E7F49A-2B59-4EB9-8FF2-D6332987DC96}" type="presOf" srcId="{F5AD0C42-893F-4243-8D3F-EC0DC0376FAC}" destId="{6B678249-DB09-46C4-AFD2-A70C0D024EAD}" srcOrd="0" destOrd="0" presId="urn:microsoft.com/office/officeart/2005/8/layout/vList2"/>
    <dgm:cxn modelId="{FA0249A2-2DCF-4B1A-A871-C1EA16E80424}" type="presOf" srcId="{73FBBA29-8258-4709-99AE-195AF42A92E8}" destId="{74DFE714-85A1-426D-85F9-4A1C2E4BAEE0}" srcOrd="0" destOrd="0" presId="urn:microsoft.com/office/officeart/2005/8/layout/vList2"/>
    <dgm:cxn modelId="{DE4FBDAA-ECFA-4D62-9EE3-46C9FED55716}" srcId="{C7EEC37D-711E-47AD-8EAD-644DD4974132}" destId="{8D25AA75-CC60-42DD-97B1-C6D22A43EC58}" srcOrd="2" destOrd="0" parTransId="{8013D21B-9B19-4759-9F7D-C8B9C26971BF}" sibTransId="{82419DC9-7854-43A5-B843-9E2AFF85D9E9}"/>
    <dgm:cxn modelId="{6B8919AF-1252-4A1D-BBDA-0F59BC0D0570}" type="presOf" srcId="{3F28F0A5-0EF3-4910-BA30-B92069EE3574}" destId="{74DFE714-85A1-426D-85F9-4A1C2E4BAEE0}" srcOrd="0" destOrd="2" presId="urn:microsoft.com/office/officeart/2005/8/layout/vList2"/>
    <dgm:cxn modelId="{CD3C2DB2-3579-4CC3-A047-979A646961A8}" srcId="{691437BE-4B42-4010-B3B1-A75E995741D0}" destId="{3F28F0A5-0EF3-4910-BA30-B92069EE3574}" srcOrd="2" destOrd="0" parTransId="{3EDF2E15-4CD5-49D7-8ED8-A6522FABEDA3}" sibTransId="{B0525CFC-05AE-409D-AFE3-461653B20EE8}"/>
    <dgm:cxn modelId="{61C6CEC5-19A7-4B51-A40E-322582CB5EC1}" srcId="{691437BE-4B42-4010-B3B1-A75E995741D0}" destId="{F69C927A-1AD1-4FA4-AE11-ECE42A8D7FFD}" srcOrd="3" destOrd="0" parTransId="{AF63B3B1-1FE3-4682-A56E-FA3184FD9BAE}" sibTransId="{47DA4645-0CBF-4937-AC2C-75D77050B171}"/>
    <dgm:cxn modelId="{B8F860CA-75A5-4DE2-9D3E-C09A0D7F5413}" type="presOf" srcId="{F69C927A-1AD1-4FA4-AE11-ECE42A8D7FFD}" destId="{74DFE714-85A1-426D-85F9-4A1C2E4BAEE0}" srcOrd="0" destOrd="3" presId="urn:microsoft.com/office/officeart/2005/8/layout/vList2"/>
    <dgm:cxn modelId="{90DF79F6-DC56-4957-8D0B-E6E5B9DA6628}" type="presOf" srcId="{2CF8FE6B-8DC9-460A-AAF5-E4C583F87989}" destId="{254A8A59-EA68-4418-8E2C-AF5CE2FED474}" srcOrd="0" destOrd="0" presId="urn:microsoft.com/office/officeart/2005/8/layout/vList2"/>
    <dgm:cxn modelId="{5CA92E10-BB32-46F9-A783-A7CA4C7D8515}" type="presParOf" srcId="{E45AF58D-B47C-41F0-9C82-BE9B89B92464}" destId="{37C426ED-70C4-4865-AA4A-5FCC767320CF}" srcOrd="0" destOrd="0" presId="urn:microsoft.com/office/officeart/2005/8/layout/vList2"/>
    <dgm:cxn modelId="{0632B6AA-653C-460D-A0F4-D4B2C93252B5}" type="presParOf" srcId="{E45AF58D-B47C-41F0-9C82-BE9B89B92464}" destId="{814459C6-D367-4422-A9A4-E026DEE1BFDF}" srcOrd="1" destOrd="0" presId="urn:microsoft.com/office/officeart/2005/8/layout/vList2"/>
    <dgm:cxn modelId="{4D1043DF-89F4-4046-9624-BA611A510B54}" type="presParOf" srcId="{E45AF58D-B47C-41F0-9C82-BE9B89B92464}" destId="{40C585A2-2767-495A-A03E-C3CF68C2CA7C}" srcOrd="2" destOrd="0" presId="urn:microsoft.com/office/officeart/2005/8/layout/vList2"/>
    <dgm:cxn modelId="{6EE67029-2C21-475E-BB46-93920CABB88D}" type="presParOf" srcId="{E45AF58D-B47C-41F0-9C82-BE9B89B92464}" destId="{74DFE714-85A1-426D-85F9-4A1C2E4BAEE0}" srcOrd="3" destOrd="0" presId="urn:microsoft.com/office/officeart/2005/8/layout/vList2"/>
    <dgm:cxn modelId="{E3D22880-DDA6-48F0-B414-66F37EAD6F15}" type="presParOf" srcId="{E45AF58D-B47C-41F0-9C82-BE9B89B92464}" destId="{0172B13C-0D69-47D8-BBA9-14D60CF368FF}" srcOrd="4" destOrd="0" presId="urn:microsoft.com/office/officeart/2005/8/layout/vList2"/>
    <dgm:cxn modelId="{3F8AC088-2637-4146-B001-22B9765561E9}" type="presParOf" srcId="{E45AF58D-B47C-41F0-9C82-BE9B89B92464}" destId="{254A8A59-EA68-4418-8E2C-AF5CE2FED474}" srcOrd="5" destOrd="0" presId="urn:microsoft.com/office/officeart/2005/8/layout/vList2"/>
    <dgm:cxn modelId="{371B2801-B73D-40C6-9A5E-8BD813D1B5A3}" type="presParOf" srcId="{E45AF58D-B47C-41F0-9C82-BE9B89B92464}" destId="{6B678249-DB09-46C4-AFD2-A70C0D024EAD}" srcOrd="6" destOrd="0" presId="urn:microsoft.com/office/officeart/2005/8/layout/vList2"/>
    <dgm:cxn modelId="{C72526C8-E8F3-44EB-8200-F7BC06559B10}" type="presParOf" srcId="{E45AF58D-B47C-41F0-9C82-BE9B89B92464}" destId="{AB750041-0174-4109-A642-4A8A144BAA0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2A8AD5-5DF4-4BF8-8819-24F4B18720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2E6A9D-9C9B-479B-879E-A8252B22BF31}">
      <dgm:prSet/>
      <dgm:spPr/>
      <dgm:t>
        <a:bodyPr/>
        <a:lstStyle/>
        <a:p>
          <a:r>
            <a:rPr lang="en-US"/>
            <a:t>Causal Language Modeling: predict the next token</a:t>
          </a:r>
        </a:p>
      </dgm:t>
    </dgm:pt>
    <dgm:pt modelId="{1E154F43-ADC4-4429-85B0-178F3C5B57AD}" type="parTrans" cxnId="{B14266F4-1E7C-42EE-BAE2-1FC016390301}">
      <dgm:prSet/>
      <dgm:spPr/>
      <dgm:t>
        <a:bodyPr/>
        <a:lstStyle/>
        <a:p>
          <a:endParaRPr lang="en-US"/>
        </a:p>
      </dgm:t>
    </dgm:pt>
    <dgm:pt modelId="{5F23CE76-148B-47D0-9C6A-92DE41FDC56B}" type="sibTrans" cxnId="{B14266F4-1E7C-42EE-BAE2-1FC016390301}">
      <dgm:prSet/>
      <dgm:spPr/>
      <dgm:t>
        <a:bodyPr/>
        <a:lstStyle/>
        <a:p>
          <a:endParaRPr lang="en-US"/>
        </a:p>
      </dgm:t>
    </dgm:pt>
    <dgm:pt modelId="{995EDB49-0AC4-4DD2-92C6-F195CC2DB3A3}">
      <dgm:prSet/>
      <dgm:spPr/>
      <dgm:t>
        <a:bodyPr/>
        <a:lstStyle/>
        <a:p>
          <a:r>
            <a:rPr lang="en-US" b="0" i="0"/>
            <a:t>Input: Hard work always pays _____.   </a:t>
          </a:r>
          <a:endParaRPr lang="en-US"/>
        </a:p>
      </dgm:t>
    </dgm:pt>
    <dgm:pt modelId="{07EAD774-97FF-46A2-B65C-58AF32A9B3BD}" type="parTrans" cxnId="{5B98FEBD-661C-44F0-A188-F225CC0A4B31}">
      <dgm:prSet/>
      <dgm:spPr/>
      <dgm:t>
        <a:bodyPr/>
        <a:lstStyle/>
        <a:p>
          <a:endParaRPr lang="en-US"/>
        </a:p>
      </dgm:t>
    </dgm:pt>
    <dgm:pt modelId="{E0C9B7E4-5968-4893-B0C6-8834645BA3FA}" type="sibTrans" cxnId="{5B98FEBD-661C-44F0-A188-F225CC0A4B31}">
      <dgm:prSet/>
      <dgm:spPr/>
      <dgm:t>
        <a:bodyPr/>
        <a:lstStyle/>
        <a:p>
          <a:endParaRPr lang="en-US"/>
        </a:p>
      </dgm:t>
    </dgm:pt>
    <dgm:pt modelId="{0B649E15-D574-4E26-BD03-76C6CC07D27A}">
      <dgm:prSet/>
      <dgm:spPr/>
      <dgm:t>
        <a:bodyPr/>
        <a:lstStyle/>
        <a:p>
          <a:r>
            <a:rPr lang="en-US"/>
            <a:t>Output: off</a:t>
          </a:r>
        </a:p>
      </dgm:t>
    </dgm:pt>
    <dgm:pt modelId="{2D01C06B-31FE-40BA-A42F-F06A9D640AF4}" type="parTrans" cxnId="{CAB52269-74D8-4307-B95B-3362C153A424}">
      <dgm:prSet/>
      <dgm:spPr/>
      <dgm:t>
        <a:bodyPr/>
        <a:lstStyle/>
        <a:p>
          <a:endParaRPr lang="en-US"/>
        </a:p>
      </dgm:t>
    </dgm:pt>
    <dgm:pt modelId="{6D848BB6-F929-41F0-9124-4E0697D172AF}" type="sibTrans" cxnId="{CAB52269-74D8-4307-B95B-3362C153A424}">
      <dgm:prSet/>
      <dgm:spPr/>
      <dgm:t>
        <a:bodyPr/>
        <a:lstStyle/>
        <a:p>
          <a:endParaRPr lang="en-US"/>
        </a:p>
      </dgm:t>
    </dgm:pt>
    <dgm:pt modelId="{04093278-9065-4B40-999B-73CDC8E95EA3}">
      <dgm:prSet/>
      <dgm:spPr/>
      <dgm:t>
        <a:bodyPr/>
        <a:lstStyle/>
        <a:p>
          <a:r>
            <a:rPr lang="en-US"/>
            <a:t>Masked Language Modeling: predict the masked token</a:t>
          </a:r>
        </a:p>
      </dgm:t>
    </dgm:pt>
    <dgm:pt modelId="{67DC5DF2-392F-4713-85F9-F662F0153646}" type="parTrans" cxnId="{B8D791CD-9759-48E4-B73D-F1F3C163B199}">
      <dgm:prSet/>
      <dgm:spPr/>
      <dgm:t>
        <a:bodyPr/>
        <a:lstStyle/>
        <a:p>
          <a:endParaRPr lang="en-US"/>
        </a:p>
      </dgm:t>
    </dgm:pt>
    <dgm:pt modelId="{0B8CF696-06E1-43EA-B736-7268B803DB14}" type="sibTrans" cxnId="{B8D791CD-9759-48E4-B73D-F1F3C163B199}">
      <dgm:prSet/>
      <dgm:spPr/>
      <dgm:t>
        <a:bodyPr/>
        <a:lstStyle/>
        <a:p>
          <a:endParaRPr lang="en-US"/>
        </a:p>
      </dgm:t>
    </dgm:pt>
    <dgm:pt modelId="{2B31F77B-F03B-43D6-A90B-B12396838369}">
      <dgm:prSet/>
      <dgm:spPr/>
      <dgm:t>
        <a:bodyPr/>
        <a:lstStyle/>
        <a:p>
          <a:r>
            <a:rPr lang="en-US" b="0" i="0"/>
            <a:t>Input: Hard </a:t>
          </a:r>
          <a:r>
            <a:rPr lang="en-US"/>
            <a:t>work ____ pays off.</a:t>
          </a:r>
        </a:p>
      </dgm:t>
    </dgm:pt>
    <dgm:pt modelId="{EA9627C5-9002-4F9B-BAA6-42E1181F70E5}" type="parTrans" cxnId="{148E7CED-7B32-4E05-91FB-51EC688296BB}">
      <dgm:prSet/>
      <dgm:spPr/>
      <dgm:t>
        <a:bodyPr/>
        <a:lstStyle/>
        <a:p>
          <a:endParaRPr lang="en-US"/>
        </a:p>
      </dgm:t>
    </dgm:pt>
    <dgm:pt modelId="{A6109574-E8AE-4574-8C74-7F8CD8C5B0FC}" type="sibTrans" cxnId="{148E7CED-7B32-4E05-91FB-51EC688296BB}">
      <dgm:prSet/>
      <dgm:spPr/>
      <dgm:t>
        <a:bodyPr/>
        <a:lstStyle/>
        <a:p>
          <a:endParaRPr lang="en-US"/>
        </a:p>
      </dgm:t>
    </dgm:pt>
    <dgm:pt modelId="{EFD47544-2F28-444A-84AC-138163BF8887}">
      <dgm:prSet/>
      <dgm:spPr/>
      <dgm:t>
        <a:bodyPr/>
        <a:lstStyle/>
        <a:p>
          <a:r>
            <a:rPr lang="en-US"/>
            <a:t>Output: always</a:t>
          </a:r>
        </a:p>
      </dgm:t>
    </dgm:pt>
    <dgm:pt modelId="{A5F4E298-CBC1-4602-8F89-9D4EFE0EE3A8}" type="parTrans" cxnId="{A890184A-5F6B-4C2B-B332-3B294496172F}">
      <dgm:prSet/>
      <dgm:spPr/>
      <dgm:t>
        <a:bodyPr/>
        <a:lstStyle/>
        <a:p>
          <a:endParaRPr lang="en-US"/>
        </a:p>
      </dgm:t>
    </dgm:pt>
    <dgm:pt modelId="{5965A46A-E172-41EB-B9BE-4B4BA4D72AC5}" type="sibTrans" cxnId="{A890184A-5F6B-4C2B-B332-3B294496172F}">
      <dgm:prSet/>
      <dgm:spPr/>
      <dgm:t>
        <a:bodyPr/>
        <a:lstStyle/>
        <a:p>
          <a:endParaRPr lang="en-US"/>
        </a:p>
      </dgm:t>
    </dgm:pt>
    <dgm:pt modelId="{F59DA479-D06C-41A6-8036-CD01D4A06923}">
      <dgm:prSet/>
      <dgm:spPr/>
      <dgm:t>
        <a:bodyPr/>
        <a:lstStyle/>
        <a:p>
          <a:r>
            <a:rPr lang="en-US" dirty="0"/>
            <a:t>Sequence to sequence: predict the corrupted tokens </a:t>
          </a:r>
        </a:p>
      </dgm:t>
    </dgm:pt>
    <dgm:pt modelId="{31C08097-FF32-4C71-9C69-A584BCC2D1AB}" type="parTrans" cxnId="{44191E82-9ED7-49A5-A7E3-C3D3762E467A}">
      <dgm:prSet/>
      <dgm:spPr/>
      <dgm:t>
        <a:bodyPr/>
        <a:lstStyle/>
        <a:p>
          <a:endParaRPr lang="en-US"/>
        </a:p>
      </dgm:t>
    </dgm:pt>
    <dgm:pt modelId="{B7FCE59E-965A-4981-93FE-F09D5957B202}" type="sibTrans" cxnId="{44191E82-9ED7-49A5-A7E3-C3D3762E467A}">
      <dgm:prSet/>
      <dgm:spPr/>
      <dgm:t>
        <a:bodyPr/>
        <a:lstStyle/>
        <a:p>
          <a:endParaRPr lang="en-US"/>
        </a:p>
      </dgm:t>
    </dgm:pt>
    <dgm:pt modelId="{5DDEE66C-84EB-4FF6-A839-75DB18EA8C1F}">
      <dgm:prSet/>
      <dgm:spPr/>
      <dgm:t>
        <a:bodyPr/>
        <a:lstStyle/>
        <a:p>
          <a:r>
            <a:rPr lang="en-US" dirty="0"/>
            <a:t>Input: Hard ______ pays off.</a:t>
          </a:r>
        </a:p>
      </dgm:t>
    </dgm:pt>
    <dgm:pt modelId="{8BD1E808-537F-4926-A711-60A4E0876DA6}" type="parTrans" cxnId="{9BA978B7-5E62-4AA0-AA9F-3B100FEB2868}">
      <dgm:prSet/>
      <dgm:spPr/>
      <dgm:t>
        <a:bodyPr/>
        <a:lstStyle/>
        <a:p>
          <a:endParaRPr lang="en-US"/>
        </a:p>
      </dgm:t>
    </dgm:pt>
    <dgm:pt modelId="{73C3C118-D26F-42B8-A407-8920009EEE8D}" type="sibTrans" cxnId="{9BA978B7-5E62-4AA0-AA9F-3B100FEB2868}">
      <dgm:prSet/>
      <dgm:spPr/>
      <dgm:t>
        <a:bodyPr/>
        <a:lstStyle/>
        <a:p>
          <a:endParaRPr lang="en-US"/>
        </a:p>
      </dgm:t>
    </dgm:pt>
    <dgm:pt modelId="{86608D21-1903-47C7-9A97-4A8DECD0FDBC}">
      <dgm:prSet/>
      <dgm:spPr/>
      <dgm:t>
        <a:bodyPr/>
        <a:lstStyle/>
        <a:p>
          <a:r>
            <a:rPr lang="en-US"/>
            <a:t>Output: work always</a:t>
          </a:r>
        </a:p>
      </dgm:t>
    </dgm:pt>
    <dgm:pt modelId="{F56D3D0E-417C-4530-9CBF-29B51CAA7A94}" type="parTrans" cxnId="{C5D4DB86-6FE5-4E47-B02F-243D472E3FF0}">
      <dgm:prSet/>
      <dgm:spPr/>
      <dgm:t>
        <a:bodyPr/>
        <a:lstStyle/>
        <a:p>
          <a:endParaRPr lang="en-US"/>
        </a:p>
      </dgm:t>
    </dgm:pt>
    <dgm:pt modelId="{2A48D66F-D3E7-4956-909C-61750176992E}" type="sibTrans" cxnId="{C5D4DB86-6FE5-4E47-B02F-243D472E3FF0}">
      <dgm:prSet/>
      <dgm:spPr/>
      <dgm:t>
        <a:bodyPr/>
        <a:lstStyle/>
        <a:p>
          <a:endParaRPr lang="en-US"/>
        </a:p>
      </dgm:t>
    </dgm:pt>
    <dgm:pt modelId="{0A0DF78F-5192-4D89-B0E0-79DF5746627B}" type="pres">
      <dgm:prSet presAssocID="{0F2A8AD5-5DF4-4BF8-8819-24F4B1872017}" presName="linear" presStyleCnt="0">
        <dgm:presLayoutVars>
          <dgm:animLvl val="lvl"/>
          <dgm:resizeHandles val="exact"/>
        </dgm:presLayoutVars>
      </dgm:prSet>
      <dgm:spPr/>
    </dgm:pt>
    <dgm:pt modelId="{DB72179D-3E05-4BBE-8CAC-60E0634D8A65}" type="pres">
      <dgm:prSet presAssocID="{952E6A9D-9C9B-479B-879E-A8252B22BF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07F294-A755-4146-BD11-C653E48150E1}" type="pres">
      <dgm:prSet presAssocID="{952E6A9D-9C9B-479B-879E-A8252B22BF31}" presName="childText" presStyleLbl="revTx" presStyleIdx="0" presStyleCnt="3">
        <dgm:presLayoutVars>
          <dgm:bulletEnabled val="1"/>
        </dgm:presLayoutVars>
      </dgm:prSet>
      <dgm:spPr/>
    </dgm:pt>
    <dgm:pt modelId="{39582D38-0CF9-47FD-8B61-7E37BD5CFFBE}" type="pres">
      <dgm:prSet presAssocID="{04093278-9065-4B40-999B-73CDC8E95E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33484D3-D23A-41C5-9C5C-5E367D4B1B52}" type="pres">
      <dgm:prSet presAssocID="{04093278-9065-4B40-999B-73CDC8E95EA3}" presName="childText" presStyleLbl="revTx" presStyleIdx="1" presStyleCnt="3">
        <dgm:presLayoutVars>
          <dgm:bulletEnabled val="1"/>
        </dgm:presLayoutVars>
      </dgm:prSet>
      <dgm:spPr/>
    </dgm:pt>
    <dgm:pt modelId="{ED5BAA10-AD59-44F8-A32E-B3A41221614B}" type="pres">
      <dgm:prSet presAssocID="{F59DA479-D06C-41A6-8036-CD01D4A0692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28A908D-869F-4DD8-A04B-1FC2641D72F9}" type="pres">
      <dgm:prSet presAssocID="{F59DA479-D06C-41A6-8036-CD01D4A0692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890184A-5F6B-4C2B-B332-3B294496172F}" srcId="{04093278-9065-4B40-999B-73CDC8E95EA3}" destId="{EFD47544-2F28-444A-84AC-138163BF8887}" srcOrd="1" destOrd="0" parTransId="{A5F4E298-CBC1-4602-8F89-9D4EFE0EE3A8}" sibTransId="{5965A46A-E172-41EB-B9BE-4B4BA4D72AC5}"/>
    <dgm:cxn modelId="{EE38684A-C462-4F63-A99D-0E880D5D6908}" type="presOf" srcId="{2B31F77B-F03B-43D6-A90B-B12396838369}" destId="{333484D3-D23A-41C5-9C5C-5E367D4B1B52}" srcOrd="0" destOrd="0" presId="urn:microsoft.com/office/officeart/2005/8/layout/vList2"/>
    <dgm:cxn modelId="{7AD4ED4F-BB5E-49F6-80BC-74C9588A62FD}" type="presOf" srcId="{86608D21-1903-47C7-9A97-4A8DECD0FDBC}" destId="{928A908D-869F-4DD8-A04B-1FC2641D72F9}" srcOrd="0" destOrd="1" presId="urn:microsoft.com/office/officeart/2005/8/layout/vList2"/>
    <dgm:cxn modelId="{A7ED0F61-5E47-49A9-92C6-25D8ED33C6CB}" type="presOf" srcId="{F59DA479-D06C-41A6-8036-CD01D4A06923}" destId="{ED5BAA10-AD59-44F8-A32E-B3A41221614B}" srcOrd="0" destOrd="0" presId="urn:microsoft.com/office/officeart/2005/8/layout/vList2"/>
    <dgm:cxn modelId="{CAB52269-74D8-4307-B95B-3362C153A424}" srcId="{952E6A9D-9C9B-479B-879E-A8252B22BF31}" destId="{0B649E15-D574-4E26-BD03-76C6CC07D27A}" srcOrd="1" destOrd="0" parTransId="{2D01C06B-31FE-40BA-A42F-F06A9D640AF4}" sibTransId="{6D848BB6-F929-41F0-9124-4E0697D172AF}"/>
    <dgm:cxn modelId="{4E5E2A69-0079-462F-A94E-AA729BF529E2}" type="presOf" srcId="{5DDEE66C-84EB-4FF6-A839-75DB18EA8C1F}" destId="{928A908D-869F-4DD8-A04B-1FC2641D72F9}" srcOrd="0" destOrd="0" presId="urn:microsoft.com/office/officeart/2005/8/layout/vList2"/>
    <dgm:cxn modelId="{44191E82-9ED7-49A5-A7E3-C3D3762E467A}" srcId="{0F2A8AD5-5DF4-4BF8-8819-24F4B1872017}" destId="{F59DA479-D06C-41A6-8036-CD01D4A06923}" srcOrd="2" destOrd="0" parTransId="{31C08097-FF32-4C71-9C69-A584BCC2D1AB}" sibTransId="{B7FCE59E-965A-4981-93FE-F09D5957B202}"/>
    <dgm:cxn modelId="{C5D4DB86-6FE5-4E47-B02F-243D472E3FF0}" srcId="{F59DA479-D06C-41A6-8036-CD01D4A06923}" destId="{86608D21-1903-47C7-9A97-4A8DECD0FDBC}" srcOrd="1" destOrd="0" parTransId="{F56D3D0E-417C-4530-9CBF-29B51CAA7A94}" sibTransId="{2A48D66F-D3E7-4956-909C-61750176992E}"/>
    <dgm:cxn modelId="{15B7798C-CDCF-475D-A509-C0A0C72A19D5}" type="presOf" srcId="{952E6A9D-9C9B-479B-879E-A8252B22BF31}" destId="{DB72179D-3E05-4BBE-8CAC-60E0634D8A65}" srcOrd="0" destOrd="0" presId="urn:microsoft.com/office/officeart/2005/8/layout/vList2"/>
    <dgm:cxn modelId="{DCA1508D-8E03-4319-AD79-07C42F04A83E}" type="presOf" srcId="{EFD47544-2F28-444A-84AC-138163BF8887}" destId="{333484D3-D23A-41C5-9C5C-5E367D4B1B52}" srcOrd="0" destOrd="1" presId="urn:microsoft.com/office/officeart/2005/8/layout/vList2"/>
    <dgm:cxn modelId="{66F1E19B-7227-4032-B96C-298F0F04B178}" type="presOf" srcId="{0B649E15-D574-4E26-BD03-76C6CC07D27A}" destId="{BE07F294-A755-4146-BD11-C653E48150E1}" srcOrd="0" destOrd="1" presId="urn:microsoft.com/office/officeart/2005/8/layout/vList2"/>
    <dgm:cxn modelId="{DD534EA0-F88D-49BB-9567-C7F22AE8955D}" type="presOf" srcId="{0F2A8AD5-5DF4-4BF8-8819-24F4B1872017}" destId="{0A0DF78F-5192-4D89-B0E0-79DF5746627B}" srcOrd="0" destOrd="0" presId="urn:microsoft.com/office/officeart/2005/8/layout/vList2"/>
    <dgm:cxn modelId="{9BA978B7-5E62-4AA0-AA9F-3B100FEB2868}" srcId="{F59DA479-D06C-41A6-8036-CD01D4A06923}" destId="{5DDEE66C-84EB-4FF6-A839-75DB18EA8C1F}" srcOrd="0" destOrd="0" parTransId="{8BD1E808-537F-4926-A711-60A4E0876DA6}" sibTransId="{73C3C118-D26F-42B8-A407-8920009EEE8D}"/>
    <dgm:cxn modelId="{7722ECB7-D4EB-4447-A89B-341B45C556EF}" type="presOf" srcId="{995EDB49-0AC4-4DD2-92C6-F195CC2DB3A3}" destId="{BE07F294-A755-4146-BD11-C653E48150E1}" srcOrd="0" destOrd="0" presId="urn:microsoft.com/office/officeart/2005/8/layout/vList2"/>
    <dgm:cxn modelId="{5B98FEBD-661C-44F0-A188-F225CC0A4B31}" srcId="{952E6A9D-9C9B-479B-879E-A8252B22BF31}" destId="{995EDB49-0AC4-4DD2-92C6-F195CC2DB3A3}" srcOrd="0" destOrd="0" parTransId="{07EAD774-97FF-46A2-B65C-58AF32A9B3BD}" sibTransId="{E0C9B7E4-5968-4893-B0C6-8834645BA3FA}"/>
    <dgm:cxn modelId="{B8D791CD-9759-48E4-B73D-F1F3C163B199}" srcId="{0F2A8AD5-5DF4-4BF8-8819-24F4B1872017}" destId="{04093278-9065-4B40-999B-73CDC8E95EA3}" srcOrd="1" destOrd="0" parTransId="{67DC5DF2-392F-4713-85F9-F662F0153646}" sibTransId="{0B8CF696-06E1-43EA-B736-7268B803DB14}"/>
    <dgm:cxn modelId="{951620CF-6317-4909-8737-30B2C9078E75}" type="presOf" srcId="{04093278-9065-4B40-999B-73CDC8E95EA3}" destId="{39582D38-0CF9-47FD-8B61-7E37BD5CFFBE}" srcOrd="0" destOrd="0" presId="urn:microsoft.com/office/officeart/2005/8/layout/vList2"/>
    <dgm:cxn modelId="{148E7CED-7B32-4E05-91FB-51EC688296BB}" srcId="{04093278-9065-4B40-999B-73CDC8E95EA3}" destId="{2B31F77B-F03B-43D6-A90B-B12396838369}" srcOrd="0" destOrd="0" parTransId="{EA9627C5-9002-4F9B-BAA6-42E1181F70E5}" sibTransId="{A6109574-E8AE-4574-8C74-7F8CD8C5B0FC}"/>
    <dgm:cxn modelId="{B14266F4-1E7C-42EE-BAE2-1FC016390301}" srcId="{0F2A8AD5-5DF4-4BF8-8819-24F4B1872017}" destId="{952E6A9D-9C9B-479B-879E-A8252B22BF31}" srcOrd="0" destOrd="0" parTransId="{1E154F43-ADC4-4429-85B0-178F3C5B57AD}" sibTransId="{5F23CE76-148B-47D0-9C6A-92DE41FDC56B}"/>
    <dgm:cxn modelId="{7FFBC409-699D-40DF-9B17-B72A4D57E11B}" type="presParOf" srcId="{0A0DF78F-5192-4D89-B0E0-79DF5746627B}" destId="{DB72179D-3E05-4BBE-8CAC-60E0634D8A65}" srcOrd="0" destOrd="0" presId="urn:microsoft.com/office/officeart/2005/8/layout/vList2"/>
    <dgm:cxn modelId="{513466B8-D76B-4AF0-B2DC-047D7985991D}" type="presParOf" srcId="{0A0DF78F-5192-4D89-B0E0-79DF5746627B}" destId="{BE07F294-A755-4146-BD11-C653E48150E1}" srcOrd="1" destOrd="0" presId="urn:microsoft.com/office/officeart/2005/8/layout/vList2"/>
    <dgm:cxn modelId="{4D3E7125-117A-441D-BD98-B5FED8B09EE0}" type="presParOf" srcId="{0A0DF78F-5192-4D89-B0E0-79DF5746627B}" destId="{39582D38-0CF9-47FD-8B61-7E37BD5CFFBE}" srcOrd="2" destOrd="0" presId="urn:microsoft.com/office/officeart/2005/8/layout/vList2"/>
    <dgm:cxn modelId="{0542264E-7A7D-41FA-81D3-C5DB939AD1FE}" type="presParOf" srcId="{0A0DF78F-5192-4D89-B0E0-79DF5746627B}" destId="{333484D3-D23A-41C5-9C5C-5E367D4B1B52}" srcOrd="3" destOrd="0" presId="urn:microsoft.com/office/officeart/2005/8/layout/vList2"/>
    <dgm:cxn modelId="{F5F0882D-ABE4-429F-8224-FF8F17B1C862}" type="presParOf" srcId="{0A0DF78F-5192-4D89-B0E0-79DF5746627B}" destId="{ED5BAA10-AD59-44F8-A32E-B3A41221614B}" srcOrd="4" destOrd="0" presId="urn:microsoft.com/office/officeart/2005/8/layout/vList2"/>
    <dgm:cxn modelId="{C5AF21EA-7421-4299-9235-3D9BAAB8B3DD}" type="presParOf" srcId="{0A0DF78F-5192-4D89-B0E0-79DF5746627B}" destId="{928A908D-869F-4DD8-A04B-1FC2641D72F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0353CF-75BF-456B-8203-DBC7DBBAE4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FB00B38-59C8-46CE-817B-7EEFAD6FC181}">
      <dgm:prSet/>
      <dgm:spPr/>
      <dgm:t>
        <a:bodyPr/>
        <a:lstStyle/>
        <a:p>
          <a:r>
            <a:rPr lang="en-US" dirty="0"/>
            <a:t>Full-Finetuning: Updating directly the wights of the models</a:t>
          </a:r>
        </a:p>
      </dgm:t>
    </dgm:pt>
    <dgm:pt modelId="{58694E88-2231-4BC4-8E20-5CDAA01E735C}" type="parTrans" cxnId="{795F8480-1BD5-4817-93E7-25C483DDA997}">
      <dgm:prSet/>
      <dgm:spPr/>
      <dgm:t>
        <a:bodyPr/>
        <a:lstStyle/>
        <a:p>
          <a:endParaRPr lang="en-US"/>
        </a:p>
      </dgm:t>
    </dgm:pt>
    <dgm:pt modelId="{A9D1714F-3343-4C2D-8F73-C0A5B2613D09}" type="sibTrans" cxnId="{795F8480-1BD5-4817-93E7-25C483DDA997}">
      <dgm:prSet/>
      <dgm:spPr/>
      <dgm:t>
        <a:bodyPr/>
        <a:lstStyle/>
        <a:p>
          <a:endParaRPr lang="en-US"/>
        </a:p>
      </dgm:t>
    </dgm:pt>
    <dgm:pt modelId="{CAC0A65B-2FB9-49A9-936A-D2CC556429EE}">
      <dgm:prSet/>
      <dgm:spPr/>
      <dgm:t>
        <a:bodyPr/>
        <a:lstStyle/>
        <a:p>
          <a:r>
            <a:rPr lang="en-US" b="1" dirty="0" err="1"/>
            <a:t>LoRA</a:t>
          </a:r>
          <a:r>
            <a:rPr lang="en-US" b="1" dirty="0"/>
            <a:t> Finetuning</a:t>
          </a:r>
          <a:r>
            <a:rPr lang="en-US" dirty="0"/>
            <a:t>: Just updating the </a:t>
          </a:r>
          <a:r>
            <a:rPr lang="en-US" dirty="0" err="1"/>
            <a:t>LoRA</a:t>
          </a:r>
          <a:r>
            <a:rPr lang="en-US" dirty="0"/>
            <a:t> adapter’s weights and keeping the model’s weights intact</a:t>
          </a:r>
        </a:p>
      </dgm:t>
    </dgm:pt>
    <dgm:pt modelId="{D0D4A33F-79DD-4FF9-8EA5-966AEEF4F516}" type="parTrans" cxnId="{D9E66CD7-6725-4526-B009-AC3B287B278B}">
      <dgm:prSet/>
      <dgm:spPr/>
      <dgm:t>
        <a:bodyPr/>
        <a:lstStyle/>
        <a:p>
          <a:endParaRPr lang="en-US"/>
        </a:p>
      </dgm:t>
    </dgm:pt>
    <dgm:pt modelId="{23AF30DC-A077-4BAC-8F0E-EF9D71BD1E3A}" type="sibTrans" cxnId="{D9E66CD7-6725-4526-B009-AC3B287B278B}">
      <dgm:prSet/>
      <dgm:spPr/>
      <dgm:t>
        <a:bodyPr/>
        <a:lstStyle/>
        <a:p>
          <a:endParaRPr lang="en-US"/>
        </a:p>
      </dgm:t>
    </dgm:pt>
    <dgm:pt modelId="{3F5216D6-EBBB-444C-94C2-712D638EA4E6}">
      <dgm:prSet/>
      <dgm:spPr/>
      <dgm:t>
        <a:bodyPr/>
        <a:lstStyle/>
        <a:p>
          <a:r>
            <a:rPr lang="en-US"/>
            <a:t>RAG Finetuning:</a:t>
          </a:r>
          <a:r>
            <a:rPr lang="fa-IR"/>
            <a:t> </a:t>
          </a:r>
          <a:r>
            <a:rPr lang="en-US"/>
            <a:t> Finetuning with improved prompts using our knowledge database.</a:t>
          </a:r>
        </a:p>
      </dgm:t>
    </dgm:pt>
    <dgm:pt modelId="{CA588CA0-1D90-4134-821F-124CA95FE251}" type="parTrans" cxnId="{E7B50D54-488D-444A-9429-368DC533A5E8}">
      <dgm:prSet/>
      <dgm:spPr/>
      <dgm:t>
        <a:bodyPr/>
        <a:lstStyle/>
        <a:p>
          <a:endParaRPr lang="en-US"/>
        </a:p>
      </dgm:t>
    </dgm:pt>
    <dgm:pt modelId="{A16714B4-3B0C-42B4-BE86-5D5317445D1F}" type="sibTrans" cxnId="{E7B50D54-488D-444A-9429-368DC533A5E8}">
      <dgm:prSet/>
      <dgm:spPr/>
      <dgm:t>
        <a:bodyPr/>
        <a:lstStyle/>
        <a:p>
          <a:endParaRPr lang="en-US"/>
        </a:p>
      </dgm:t>
    </dgm:pt>
    <dgm:pt modelId="{017E1299-7558-47D8-A178-75F4A7C7692B}">
      <dgm:prSet/>
      <dgm:spPr/>
      <dgm:t>
        <a:bodyPr/>
        <a:lstStyle/>
        <a:p>
          <a:r>
            <a:rPr lang="en-US"/>
            <a:t>RLHF finetuning: Finetuning the model with a dataset based on human feedbacks using reinforcement learning</a:t>
          </a:r>
        </a:p>
      </dgm:t>
    </dgm:pt>
    <dgm:pt modelId="{ED74B410-3E4F-459D-872F-379A1F26D868}" type="parTrans" cxnId="{40971F90-F741-4CAD-81B0-70A43D49BE5F}">
      <dgm:prSet/>
      <dgm:spPr/>
      <dgm:t>
        <a:bodyPr/>
        <a:lstStyle/>
        <a:p>
          <a:endParaRPr lang="en-US"/>
        </a:p>
      </dgm:t>
    </dgm:pt>
    <dgm:pt modelId="{AAA375C9-9D3B-42DE-980F-68424CC04727}" type="sibTrans" cxnId="{40971F90-F741-4CAD-81B0-70A43D49BE5F}">
      <dgm:prSet/>
      <dgm:spPr/>
      <dgm:t>
        <a:bodyPr/>
        <a:lstStyle/>
        <a:p>
          <a:endParaRPr lang="en-US"/>
        </a:p>
      </dgm:t>
    </dgm:pt>
    <dgm:pt modelId="{F4CBC986-17E8-4685-9D96-2550BB64046C}" type="pres">
      <dgm:prSet presAssocID="{020353CF-75BF-456B-8203-DBC7DBBAE407}" presName="linear" presStyleCnt="0">
        <dgm:presLayoutVars>
          <dgm:animLvl val="lvl"/>
          <dgm:resizeHandles val="exact"/>
        </dgm:presLayoutVars>
      </dgm:prSet>
      <dgm:spPr/>
    </dgm:pt>
    <dgm:pt modelId="{B34F492A-D190-4527-B098-7521616CC1F4}" type="pres">
      <dgm:prSet presAssocID="{7FB00B38-59C8-46CE-817B-7EEFAD6FC1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42940B1-CAB3-4192-A929-FABF9A506C03}" type="pres">
      <dgm:prSet presAssocID="{A9D1714F-3343-4C2D-8F73-C0A5B2613D09}" presName="spacer" presStyleCnt="0"/>
      <dgm:spPr/>
    </dgm:pt>
    <dgm:pt modelId="{AA9ACE62-7A9A-4314-96CA-3C30D13F3036}" type="pres">
      <dgm:prSet presAssocID="{CAC0A65B-2FB9-49A9-936A-D2CC556429E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1D18C13-A598-428D-BB38-D5DE84065A8A}" type="pres">
      <dgm:prSet presAssocID="{23AF30DC-A077-4BAC-8F0E-EF9D71BD1E3A}" presName="spacer" presStyleCnt="0"/>
      <dgm:spPr/>
    </dgm:pt>
    <dgm:pt modelId="{57116755-C5CE-4AE5-B216-EBCD96EE8EEE}" type="pres">
      <dgm:prSet presAssocID="{3F5216D6-EBBB-444C-94C2-712D638EA4E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B36CCD-967C-4A1F-A1E3-B8D4BD2C5061}" type="pres">
      <dgm:prSet presAssocID="{A16714B4-3B0C-42B4-BE86-5D5317445D1F}" presName="spacer" presStyleCnt="0"/>
      <dgm:spPr/>
    </dgm:pt>
    <dgm:pt modelId="{DC4C8A30-66FF-42C0-8719-846461820FD2}" type="pres">
      <dgm:prSet presAssocID="{017E1299-7558-47D8-A178-75F4A7C7692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285915-6BA5-47E2-98E9-753E4D3BEFD3}" type="presOf" srcId="{017E1299-7558-47D8-A178-75F4A7C7692B}" destId="{DC4C8A30-66FF-42C0-8719-846461820FD2}" srcOrd="0" destOrd="0" presId="urn:microsoft.com/office/officeart/2005/8/layout/vList2"/>
    <dgm:cxn modelId="{122CAA21-143F-4F1C-BEA1-3B3D1783FEDD}" type="presOf" srcId="{020353CF-75BF-456B-8203-DBC7DBBAE407}" destId="{F4CBC986-17E8-4685-9D96-2550BB64046C}" srcOrd="0" destOrd="0" presId="urn:microsoft.com/office/officeart/2005/8/layout/vList2"/>
    <dgm:cxn modelId="{A1591E23-B0D1-4858-B220-695321755BC6}" type="presOf" srcId="{3F5216D6-EBBB-444C-94C2-712D638EA4E6}" destId="{57116755-C5CE-4AE5-B216-EBCD96EE8EEE}" srcOrd="0" destOrd="0" presId="urn:microsoft.com/office/officeart/2005/8/layout/vList2"/>
    <dgm:cxn modelId="{8C7F2136-A85B-4AC6-88E0-5AA35DF0D8CB}" type="presOf" srcId="{7FB00B38-59C8-46CE-817B-7EEFAD6FC181}" destId="{B34F492A-D190-4527-B098-7521616CC1F4}" srcOrd="0" destOrd="0" presId="urn:microsoft.com/office/officeart/2005/8/layout/vList2"/>
    <dgm:cxn modelId="{E7B50D54-488D-444A-9429-368DC533A5E8}" srcId="{020353CF-75BF-456B-8203-DBC7DBBAE407}" destId="{3F5216D6-EBBB-444C-94C2-712D638EA4E6}" srcOrd="2" destOrd="0" parTransId="{CA588CA0-1D90-4134-821F-124CA95FE251}" sibTransId="{A16714B4-3B0C-42B4-BE86-5D5317445D1F}"/>
    <dgm:cxn modelId="{795F8480-1BD5-4817-93E7-25C483DDA997}" srcId="{020353CF-75BF-456B-8203-DBC7DBBAE407}" destId="{7FB00B38-59C8-46CE-817B-7EEFAD6FC181}" srcOrd="0" destOrd="0" parTransId="{58694E88-2231-4BC4-8E20-5CDAA01E735C}" sibTransId="{A9D1714F-3343-4C2D-8F73-C0A5B2613D09}"/>
    <dgm:cxn modelId="{40971F90-F741-4CAD-81B0-70A43D49BE5F}" srcId="{020353CF-75BF-456B-8203-DBC7DBBAE407}" destId="{017E1299-7558-47D8-A178-75F4A7C7692B}" srcOrd="3" destOrd="0" parTransId="{ED74B410-3E4F-459D-872F-379A1F26D868}" sibTransId="{AAA375C9-9D3B-42DE-980F-68424CC04727}"/>
    <dgm:cxn modelId="{188489C7-EF4E-4686-82A7-3D02159670CF}" type="presOf" srcId="{CAC0A65B-2FB9-49A9-936A-D2CC556429EE}" destId="{AA9ACE62-7A9A-4314-96CA-3C30D13F3036}" srcOrd="0" destOrd="0" presId="urn:microsoft.com/office/officeart/2005/8/layout/vList2"/>
    <dgm:cxn modelId="{D9E66CD7-6725-4526-B009-AC3B287B278B}" srcId="{020353CF-75BF-456B-8203-DBC7DBBAE407}" destId="{CAC0A65B-2FB9-49A9-936A-D2CC556429EE}" srcOrd="1" destOrd="0" parTransId="{D0D4A33F-79DD-4FF9-8EA5-966AEEF4F516}" sibTransId="{23AF30DC-A077-4BAC-8F0E-EF9D71BD1E3A}"/>
    <dgm:cxn modelId="{9087F68C-909A-4C1C-B2D6-9CE147F40B1E}" type="presParOf" srcId="{F4CBC986-17E8-4685-9D96-2550BB64046C}" destId="{B34F492A-D190-4527-B098-7521616CC1F4}" srcOrd="0" destOrd="0" presId="urn:microsoft.com/office/officeart/2005/8/layout/vList2"/>
    <dgm:cxn modelId="{9C767C1A-4226-4FE4-9675-849AB7910DE6}" type="presParOf" srcId="{F4CBC986-17E8-4685-9D96-2550BB64046C}" destId="{A42940B1-CAB3-4192-A929-FABF9A506C03}" srcOrd="1" destOrd="0" presId="urn:microsoft.com/office/officeart/2005/8/layout/vList2"/>
    <dgm:cxn modelId="{B8F06DBA-797C-4273-9BEA-262DEF4415B7}" type="presParOf" srcId="{F4CBC986-17E8-4685-9D96-2550BB64046C}" destId="{AA9ACE62-7A9A-4314-96CA-3C30D13F3036}" srcOrd="2" destOrd="0" presId="urn:microsoft.com/office/officeart/2005/8/layout/vList2"/>
    <dgm:cxn modelId="{07D5F880-86D3-49B7-9ADD-CDE7D1F94EFF}" type="presParOf" srcId="{F4CBC986-17E8-4685-9D96-2550BB64046C}" destId="{21D18C13-A598-428D-BB38-D5DE84065A8A}" srcOrd="3" destOrd="0" presId="urn:microsoft.com/office/officeart/2005/8/layout/vList2"/>
    <dgm:cxn modelId="{7AA626EA-CEE2-4FB8-9469-8BE87FE41601}" type="presParOf" srcId="{F4CBC986-17E8-4685-9D96-2550BB64046C}" destId="{57116755-C5CE-4AE5-B216-EBCD96EE8EEE}" srcOrd="4" destOrd="0" presId="urn:microsoft.com/office/officeart/2005/8/layout/vList2"/>
    <dgm:cxn modelId="{A3B28B24-98E5-4F13-AA11-289FB37C7103}" type="presParOf" srcId="{F4CBC986-17E8-4685-9D96-2550BB64046C}" destId="{BFB36CCD-967C-4A1F-A1E3-B8D4BD2C5061}" srcOrd="5" destOrd="0" presId="urn:microsoft.com/office/officeart/2005/8/layout/vList2"/>
    <dgm:cxn modelId="{AADA1384-757D-4C5B-92CC-C5CB4314556D}" type="presParOf" srcId="{F4CBC986-17E8-4685-9D96-2550BB64046C}" destId="{DC4C8A30-66FF-42C0-8719-846461820FD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426ED-70C4-4865-AA4A-5FCC767320CF}">
      <dsp:nvSpPr>
        <dsp:cNvPr id="0" name=""/>
        <dsp:cNvSpPr/>
      </dsp:nvSpPr>
      <dsp:spPr>
        <a:xfrm>
          <a:off x="0" y="97103"/>
          <a:ext cx="6245265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/>
            <a:t>Language Translation</a:t>
          </a:r>
          <a:endParaRPr lang="en-US" sz="2400" kern="1200" dirty="0"/>
        </a:p>
      </dsp:txBody>
      <dsp:txXfrm>
        <a:off x="28100" y="125203"/>
        <a:ext cx="6189065" cy="519439"/>
      </dsp:txXfrm>
    </dsp:sp>
    <dsp:sp modelId="{814459C6-D367-4422-A9A4-E026DEE1BFDF}">
      <dsp:nvSpPr>
        <dsp:cNvPr id="0" name=""/>
        <dsp:cNvSpPr/>
      </dsp:nvSpPr>
      <dsp:spPr>
        <a:xfrm>
          <a:off x="0" y="672743"/>
          <a:ext cx="624526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EN -&gt; TR, EN -&gt; FA</a:t>
          </a:r>
          <a:endParaRPr lang="en-US" sz="1900" kern="1200" dirty="0"/>
        </a:p>
      </dsp:txBody>
      <dsp:txXfrm>
        <a:off x="0" y="672743"/>
        <a:ext cx="6245265" cy="397440"/>
      </dsp:txXfrm>
    </dsp:sp>
    <dsp:sp modelId="{40C585A2-2767-495A-A03E-C3CF68C2CA7C}">
      <dsp:nvSpPr>
        <dsp:cNvPr id="0" name=""/>
        <dsp:cNvSpPr/>
      </dsp:nvSpPr>
      <dsp:spPr>
        <a:xfrm>
          <a:off x="0" y="1070183"/>
          <a:ext cx="6245265" cy="57563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Text Classification/Regression</a:t>
          </a:r>
          <a:endParaRPr lang="en-US" sz="2400" kern="1200"/>
        </a:p>
      </dsp:txBody>
      <dsp:txXfrm>
        <a:off x="28100" y="1098283"/>
        <a:ext cx="6189065" cy="519439"/>
      </dsp:txXfrm>
    </dsp:sp>
    <dsp:sp modelId="{74DFE714-85A1-426D-85F9-4A1C2E4BAEE0}">
      <dsp:nvSpPr>
        <dsp:cNvPr id="0" name=""/>
        <dsp:cNvSpPr/>
      </dsp:nvSpPr>
      <dsp:spPr>
        <a:xfrm>
          <a:off x="0" y="1645823"/>
          <a:ext cx="6245265" cy="16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Sentiment Analysis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Personality Detection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Topic Detection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Hate Speech Detection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Stance Prediction</a:t>
          </a:r>
          <a:endParaRPr lang="en-US" sz="1900" kern="1200" dirty="0"/>
        </a:p>
      </dsp:txBody>
      <dsp:txXfrm>
        <a:off x="0" y="1645823"/>
        <a:ext cx="6245265" cy="1639440"/>
      </dsp:txXfrm>
    </dsp:sp>
    <dsp:sp modelId="{0172B13C-0D69-47D8-BBA9-14D60CF368FF}">
      <dsp:nvSpPr>
        <dsp:cNvPr id="0" name=""/>
        <dsp:cNvSpPr/>
      </dsp:nvSpPr>
      <dsp:spPr>
        <a:xfrm>
          <a:off x="0" y="3285263"/>
          <a:ext cx="6245265" cy="57563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Token Classification</a:t>
          </a:r>
          <a:endParaRPr lang="en-US" sz="2400" kern="1200"/>
        </a:p>
      </dsp:txBody>
      <dsp:txXfrm>
        <a:off x="28100" y="3313363"/>
        <a:ext cx="6189065" cy="519439"/>
      </dsp:txXfrm>
    </dsp:sp>
    <dsp:sp modelId="{254A8A59-EA68-4418-8E2C-AF5CE2FED474}">
      <dsp:nvSpPr>
        <dsp:cNvPr id="0" name=""/>
        <dsp:cNvSpPr/>
      </dsp:nvSpPr>
      <dsp:spPr>
        <a:xfrm>
          <a:off x="0" y="3860903"/>
          <a:ext cx="624526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Name </a:t>
          </a:r>
          <a:r>
            <a:rPr lang="tr-TR" sz="1900" kern="1200" dirty="0" err="1"/>
            <a:t>Entity</a:t>
          </a:r>
          <a:r>
            <a:rPr lang="tr-TR" sz="1900" kern="1200" dirty="0"/>
            <a:t> </a:t>
          </a:r>
          <a:r>
            <a:rPr lang="tr-TR" sz="1900" kern="1200" dirty="0" err="1"/>
            <a:t>Recognition</a:t>
          </a:r>
          <a:r>
            <a:rPr lang="tr-TR" sz="1900" kern="1200" dirty="0"/>
            <a:t> (NER)</a:t>
          </a:r>
          <a:endParaRPr lang="en-US" sz="1900" kern="1200" dirty="0"/>
        </a:p>
      </dsp:txBody>
      <dsp:txXfrm>
        <a:off x="0" y="3860903"/>
        <a:ext cx="6245265" cy="397440"/>
      </dsp:txXfrm>
    </dsp:sp>
    <dsp:sp modelId="{6B678249-DB09-46C4-AFD2-A70C0D024EAD}">
      <dsp:nvSpPr>
        <dsp:cNvPr id="0" name=""/>
        <dsp:cNvSpPr/>
      </dsp:nvSpPr>
      <dsp:spPr>
        <a:xfrm>
          <a:off x="0" y="4258343"/>
          <a:ext cx="6245265" cy="57563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Text Generation</a:t>
          </a:r>
          <a:endParaRPr lang="en-US" sz="2400" kern="1200"/>
        </a:p>
      </dsp:txBody>
      <dsp:txXfrm>
        <a:off x="28100" y="4286443"/>
        <a:ext cx="6189065" cy="519439"/>
      </dsp:txXfrm>
    </dsp:sp>
    <dsp:sp modelId="{AB750041-0174-4109-A642-4A8A144BAA04}">
      <dsp:nvSpPr>
        <dsp:cNvPr id="0" name=""/>
        <dsp:cNvSpPr/>
      </dsp:nvSpPr>
      <dsp:spPr>
        <a:xfrm>
          <a:off x="0" y="4833983"/>
          <a:ext cx="6245265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 err="1"/>
            <a:t>Question</a:t>
          </a:r>
          <a:r>
            <a:rPr lang="tr-TR" sz="1900" kern="1200" dirty="0"/>
            <a:t> </a:t>
          </a:r>
          <a:r>
            <a:rPr lang="tr-TR" sz="1900" kern="1200" dirty="0" err="1"/>
            <a:t>Answering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Text Summarization</a:t>
          </a:r>
        </a:p>
      </dsp:txBody>
      <dsp:txXfrm>
        <a:off x="0" y="4833983"/>
        <a:ext cx="6245265" cy="658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2179D-3E05-4BBE-8CAC-60E0634D8A65}">
      <dsp:nvSpPr>
        <dsp:cNvPr id="0" name=""/>
        <dsp:cNvSpPr/>
      </dsp:nvSpPr>
      <dsp:spPr>
        <a:xfrm>
          <a:off x="0" y="3807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Causal Language Modeling: predict the next token</a:t>
          </a:r>
        </a:p>
      </dsp:txBody>
      <dsp:txXfrm>
        <a:off x="32784" y="70863"/>
        <a:ext cx="10450032" cy="606012"/>
      </dsp:txXfrm>
    </dsp:sp>
    <dsp:sp modelId="{BE07F294-A755-4146-BD11-C653E48150E1}">
      <dsp:nvSpPr>
        <dsp:cNvPr id="0" name=""/>
        <dsp:cNvSpPr/>
      </dsp:nvSpPr>
      <dsp:spPr>
        <a:xfrm>
          <a:off x="0" y="70965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i="0" kern="1200"/>
            <a:t>Input: Hard work always pays _____.  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Output: off</a:t>
          </a:r>
        </a:p>
      </dsp:txBody>
      <dsp:txXfrm>
        <a:off x="0" y="709659"/>
        <a:ext cx="10515600" cy="753480"/>
      </dsp:txXfrm>
    </dsp:sp>
    <dsp:sp modelId="{39582D38-0CF9-47FD-8B61-7E37BD5CFFBE}">
      <dsp:nvSpPr>
        <dsp:cNvPr id="0" name=""/>
        <dsp:cNvSpPr/>
      </dsp:nvSpPr>
      <dsp:spPr>
        <a:xfrm>
          <a:off x="0" y="146313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Masked Language Modeling: predict the masked token</a:t>
          </a:r>
        </a:p>
      </dsp:txBody>
      <dsp:txXfrm>
        <a:off x="32784" y="1495923"/>
        <a:ext cx="10450032" cy="606012"/>
      </dsp:txXfrm>
    </dsp:sp>
    <dsp:sp modelId="{333484D3-D23A-41C5-9C5C-5E367D4B1B52}">
      <dsp:nvSpPr>
        <dsp:cNvPr id="0" name=""/>
        <dsp:cNvSpPr/>
      </dsp:nvSpPr>
      <dsp:spPr>
        <a:xfrm>
          <a:off x="0" y="213471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i="0" kern="1200"/>
            <a:t>Input: Hard </a:t>
          </a:r>
          <a:r>
            <a:rPr lang="en-US" sz="2200" kern="1200"/>
            <a:t>work ____ pays off.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Output: always</a:t>
          </a:r>
        </a:p>
      </dsp:txBody>
      <dsp:txXfrm>
        <a:off x="0" y="2134719"/>
        <a:ext cx="10515600" cy="753480"/>
      </dsp:txXfrm>
    </dsp:sp>
    <dsp:sp modelId="{ED5BAA10-AD59-44F8-A32E-B3A41221614B}">
      <dsp:nvSpPr>
        <dsp:cNvPr id="0" name=""/>
        <dsp:cNvSpPr/>
      </dsp:nvSpPr>
      <dsp:spPr>
        <a:xfrm>
          <a:off x="0" y="288819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Sequence to sequence: predict the corrupted tokens </a:t>
          </a:r>
        </a:p>
      </dsp:txBody>
      <dsp:txXfrm>
        <a:off x="32784" y="2920983"/>
        <a:ext cx="10450032" cy="606012"/>
      </dsp:txXfrm>
    </dsp:sp>
    <dsp:sp modelId="{928A908D-869F-4DD8-A04B-1FC2641D72F9}">
      <dsp:nvSpPr>
        <dsp:cNvPr id="0" name=""/>
        <dsp:cNvSpPr/>
      </dsp:nvSpPr>
      <dsp:spPr>
        <a:xfrm>
          <a:off x="0" y="355977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Input: Hard ______ pays off.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Output: work always</a:t>
          </a:r>
        </a:p>
      </dsp:txBody>
      <dsp:txXfrm>
        <a:off x="0" y="3559779"/>
        <a:ext cx="10515600" cy="753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F492A-D190-4527-B098-7521616CC1F4}">
      <dsp:nvSpPr>
        <dsp:cNvPr id="0" name=""/>
        <dsp:cNvSpPr/>
      </dsp:nvSpPr>
      <dsp:spPr>
        <a:xfrm>
          <a:off x="0" y="81411"/>
          <a:ext cx="10515600" cy="9931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Full-Finetuning: Updating directly the wights of the models</a:t>
          </a:r>
        </a:p>
      </dsp:txBody>
      <dsp:txXfrm>
        <a:off x="48481" y="129892"/>
        <a:ext cx="10418638" cy="896166"/>
      </dsp:txXfrm>
    </dsp:sp>
    <dsp:sp modelId="{AA9ACE62-7A9A-4314-96CA-3C30D13F3036}">
      <dsp:nvSpPr>
        <dsp:cNvPr id="0" name=""/>
        <dsp:cNvSpPr/>
      </dsp:nvSpPr>
      <dsp:spPr>
        <a:xfrm>
          <a:off x="0" y="1146540"/>
          <a:ext cx="10515600" cy="993128"/>
        </a:xfrm>
        <a:prstGeom prst="roundRect">
          <a:avLst/>
        </a:prstGeom>
        <a:solidFill>
          <a:schemeClr val="accent5">
            <a:hueOff val="785595"/>
            <a:satOff val="-3757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/>
            <a:t>LoRA</a:t>
          </a:r>
          <a:r>
            <a:rPr lang="en-US" sz="2500" b="1" kern="1200" dirty="0"/>
            <a:t> Finetuning</a:t>
          </a:r>
          <a:r>
            <a:rPr lang="en-US" sz="2500" kern="1200" dirty="0"/>
            <a:t>: Just updating the </a:t>
          </a:r>
          <a:r>
            <a:rPr lang="en-US" sz="2500" kern="1200" dirty="0" err="1"/>
            <a:t>LoRA</a:t>
          </a:r>
          <a:r>
            <a:rPr lang="en-US" sz="2500" kern="1200" dirty="0"/>
            <a:t> adapter’s weights and keeping the model’s weights intact</a:t>
          </a:r>
        </a:p>
      </dsp:txBody>
      <dsp:txXfrm>
        <a:off x="48481" y="1195021"/>
        <a:ext cx="10418638" cy="896166"/>
      </dsp:txXfrm>
    </dsp:sp>
    <dsp:sp modelId="{57116755-C5CE-4AE5-B216-EBCD96EE8EEE}">
      <dsp:nvSpPr>
        <dsp:cNvPr id="0" name=""/>
        <dsp:cNvSpPr/>
      </dsp:nvSpPr>
      <dsp:spPr>
        <a:xfrm>
          <a:off x="0" y="2211669"/>
          <a:ext cx="10515600" cy="993128"/>
        </a:xfrm>
        <a:prstGeom prst="roundRect">
          <a:avLst/>
        </a:prstGeom>
        <a:solidFill>
          <a:schemeClr val="accent5">
            <a:hueOff val="1571189"/>
            <a:satOff val="-7513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RAG Finetuning:</a:t>
          </a:r>
          <a:r>
            <a:rPr lang="fa-IR" sz="2500" kern="1200"/>
            <a:t> </a:t>
          </a:r>
          <a:r>
            <a:rPr lang="en-US" sz="2500" kern="1200"/>
            <a:t> Finetuning with improved prompts using our knowledge database.</a:t>
          </a:r>
        </a:p>
      </dsp:txBody>
      <dsp:txXfrm>
        <a:off x="48481" y="2260150"/>
        <a:ext cx="10418638" cy="896166"/>
      </dsp:txXfrm>
    </dsp:sp>
    <dsp:sp modelId="{DC4C8A30-66FF-42C0-8719-846461820FD2}">
      <dsp:nvSpPr>
        <dsp:cNvPr id="0" name=""/>
        <dsp:cNvSpPr/>
      </dsp:nvSpPr>
      <dsp:spPr>
        <a:xfrm>
          <a:off x="0" y="3276797"/>
          <a:ext cx="10515600" cy="993128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RLHF finetuning: Finetuning the model with a dataset based on human feedbacks using reinforcement learning</a:t>
          </a:r>
        </a:p>
      </dsp:txBody>
      <dsp:txXfrm>
        <a:off x="48481" y="3325278"/>
        <a:ext cx="10418638" cy="896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2256D5-95E3-C5FA-0862-3EFCB3274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C98B6-ED70-B8CF-F1BF-1F2A373F3A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4638E-58CA-844F-A42C-B416FDDFDE41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6CE7D-A368-D75A-A488-233169A899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F3007-B8E8-8CBF-C6C1-878AD8DCB3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E4D75-E8C7-D546-93D4-088FE16C9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9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E44C2-F5B9-486B-9BF2-048332F217EB}" type="datetimeFigureOut">
              <a:rPr lang="tr-TR" smtClean="0"/>
              <a:t>3.08.2025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43CF8-BCED-46AB-8F6B-DA88DC452A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034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43CF8-BCED-46AB-8F6B-DA88DC452A64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143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b6d4d23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b6d4d23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43CF8-BCED-46AB-8F6B-DA88DC452A64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2870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7996-DDF2-79E9-3A72-BDC4899CF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8FCC4-DFE2-5B57-6884-065BD84DA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A922-443E-207A-4078-1A2FBCB5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B1D6-BE55-42A9-852E-5E912F9A4506}" type="datetime2">
              <a:rPr lang="en-US" smtClean="0"/>
              <a:t>Sunday, August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0AFA7-F397-0CD2-077B-CEA49851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AD62-DD13-0423-C39A-9ABDFD84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8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39DE-E815-86B4-F435-D5244ED8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66E2D-EA66-C967-8EEA-96FCE9340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0790-08EB-7178-7844-3A90AB60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B0B0-DFBB-42B7-AA39-16977B6C2A9B}" type="datetime2">
              <a:rPr lang="en-US" smtClean="0"/>
              <a:t>Sunday, August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4DA8-5808-3022-A390-4A5557EC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0A58-F107-BDD7-9297-E6BEA6CD3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D7DC2-79A4-983B-FF16-02A006304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7EFBE-02AC-CE8B-8723-B8A5DCBB7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F060-63E3-2F87-8B5A-3015B6B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9ACE-B9D7-497A-9E07-26F47CB921D7}" type="datetime2">
              <a:rPr lang="en-US" smtClean="0"/>
              <a:t>Sunday, August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4E404-B09C-CC89-86D6-389560A1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92789-FBC5-E4D7-B933-0EE06436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9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6C71-742D-F518-FCE8-F6C7B8B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B19F5-88F3-A243-85AC-8320BCB6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49C2-E2AD-A500-9B45-1E317A76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5EE1F-E1C6-40FE-BD3D-EEE2B2D882AC}" type="datetime2">
              <a:rPr lang="en-US" smtClean="0"/>
              <a:t>Sunday, August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1A252-ACBA-AE38-2D78-C0A1164B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0C482-541E-4A84-501E-069DC62E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8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9529-66E7-1DDF-CD28-6500C7E5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E8795-924C-5C57-03CF-521F6FFF0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C9718-0685-E140-4424-DE23247E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CC45-5772-433E-9E70-EF9B5CBB3CBA}" type="datetime2">
              <a:rPr lang="en-US" smtClean="0"/>
              <a:t>Sunday, August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961EB-090C-9835-C9B8-27FB46FF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5B5E5-62AD-4E8D-AA17-61D9D42A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52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38B-EE62-F1B8-07AA-6C5378B0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6611E-6BCE-4AA0-3A9C-BCC029A3F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4C58F-1CB7-3D3A-B070-584D8F2BE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89339-E7B9-5D3A-36D9-F67F3FC4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EA88-F88A-4EF1-A969-843AF527D846}" type="datetime2">
              <a:rPr lang="en-US" smtClean="0"/>
              <a:t>Sunday, August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12E56-83F0-DB52-CDAA-126B98A4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DF9B8-DCA4-894C-9228-4BF7EDF0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6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CDCF-D274-62AA-0C59-5F7F72D2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A8308-A557-808C-1C26-C602273E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196AE-6085-B56F-AF46-03AE0386C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68DEF9-2CD0-7561-D2F2-7B6F36241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33975-1FEC-1E0F-ECC8-7DAABD66F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0ED97-51BE-D4C1-C632-97FB3D2C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23DA-3E53-4B7E-9F42-88260EFE3DEE}" type="datetime2">
              <a:rPr lang="en-US" smtClean="0"/>
              <a:t>Sunday, August 3,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437641-3A8F-266C-6A72-060607CF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C1EB9-365B-B3BB-D2D4-6FEEC032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F51B-F570-AC27-D7D4-DACAFB5C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B9994B-2794-EC69-F908-E8C00A6B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BC3F8-D081-448C-AB73-21173C5DF320}" type="datetime2">
              <a:rPr lang="en-US" smtClean="0"/>
              <a:t>Sunday, August 3,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36021-D876-36DE-6A01-65BC13EF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67442-35F5-473C-1C29-85129480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6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EC8AD-0CC3-2FC6-2C7E-7E478236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892A-7C6A-4369-A426-E9FBD0CCF7E6}" type="datetime2">
              <a:rPr lang="en-US" smtClean="0"/>
              <a:t>Sunday, August 3,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36884-B680-FE6A-5849-AC1A5C72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F35A0-C5BE-3492-9CB5-C1B01E3E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EDA8-08C2-2852-12DA-6A34BE93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52A0-0686-CD25-3678-699AE151D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83A4F-3D68-3D1D-B565-281678089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B0C56-C312-62FA-1741-F113EF6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22C1-AE80-412C-9A45-2BD34906A6A4}" type="datetime2">
              <a:rPr lang="en-US" smtClean="0"/>
              <a:t>Sunday, August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F0DB0-80BB-BE1E-14B8-E8345D66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BF7C6-6A79-960D-E60D-E4CB8723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5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3C00-A826-E131-7A62-B4C641C8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EBEA5-4E9B-808C-213F-2352AD733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A016E-9313-10DC-06AB-027DC67D0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D5E9B-3A0A-03A9-223D-9A8D9C0B2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5B14-42FA-4C0E-B8B4-7A4F4D8753CF}" type="datetime2">
              <a:rPr lang="en-US" smtClean="0"/>
              <a:t>Sunday, August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7FCE2-7FB9-976E-9F97-A15B7D16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67C76-C8B3-5CE5-577A-C289ECF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7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7C38D-D469-3DA5-0261-1C9C02A1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D160F-F19F-5E47-1BFD-31660DCC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67DD7-79E1-B6A2-3E3F-A3A5B3E51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19122-C060-4BA4-924B-8A29A4DF79E3}" type="datetime2">
              <a:rPr lang="en-US" smtClean="0"/>
              <a:t>Sunday, August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195C-7966-4A5D-EFE4-B128C6D1D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B16A9-A7E6-9518-DC95-79E2376F9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2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-han-lab/llm-awq" TargetMode="External"/><Relationship Id="rId2" Type="http://schemas.openxmlformats.org/officeDocument/2006/relationships/hyperlink" Target="https://github.com/bitsandbytes-foundation/bitsandby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EdgeML/tree/master/tools/SeeDo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Vokturz/can-it-run-llm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model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llm.ai/en/latest/" TargetMode="External"/><Relationship Id="rId2" Type="http://schemas.openxmlformats.org/officeDocument/2006/relationships/hyperlink" Target="https://medium.com/cj-express-tech-tildi/how-does-vllm-optimize-the-llm-serving-system-d3713009fb7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deploying-large-language-models-with-huggingface-tgi-981747c669e3" TargetMode="External"/><Relationship Id="rId4" Type="http://schemas.openxmlformats.org/officeDocument/2006/relationships/hyperlink" Target="https://github.com/huggingface/text-generation-inferen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ali.najafi@sabanciuniv.edu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data.world/crawlfeeds/amazon-uk-shoes-datase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8E85E-51D5-7424-F3BF-666F2B41E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446" y="2347655"/>
            <a:ext cx="4395497" cy="197884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/>
              <a:t>LLMs in the wilderness</a:t>
            </a:r>
            <a:r>
              <a:rPr lang="en-US" sz="3600" dirty="0"/>
              <a:t>: Leveraging the power of LLMs in our business</a:t>
            </a:r>
            <a:endParaRPr lang="tr-TR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66922F15-87D9-81FF-D734-87277F616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6" y="5645672"/>
            <a:ext cx="1813717" cy="8611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E23278-7544-2933-E9A1-AB6B421C215F}"/>
              </a:ext>
            </a:extLst>
          </p:cNvPr>
          <p:cNvSpPr txBox="1"/>
          <p:nvPr/>
        </p:nvSpPr>
        <p:spPr>
          <a:xfrm>
            <a:off x="959420" y="4699694"/>
            <a:ext cx="113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 Najafi</a:t>
            </a:r>
          </a:p>
        </p:txBody>
      </p:sp>
      <p:sp>
        <p:nvSpPr>
          <p:cNvPr id="9" name="Slide Number Placeholder 27">
            <a:extLst>
              <a:ext uri="{FF2B5EF4-FFF2-40B4-BE49-F238E27FC236}">
                <a16:creationId xmlns:a16="http://schemas.microsoft.com/office/drawing/2014/main" id="{634E0EB0-96B6-DF32-8ABD-AC22F8FCA5E7}"/>
              </a:ext>
            </a:extLst>
          </p:cNvPr>
          <p:cNvSpPr txBox="1">
            <a:spLocks/>
          </p:cNvSpPr>
          <p:nvPr/>
        </p:nvSpPr>
        <p:spPr>
          <a:xfrm>
            <a:off x="8575523" y="63242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21B6DD-29C1-4FEA-923F-71EA1347694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F9292-1D81-5E47-EADF-09B41C90E508}"/>
              </a:ext>
            </a:extLst>
          </p:cNvPr>
          <p:cNvSpPr txBox="1"/>
          <p:nvPr/>
        </p:nvSpPr>
        <p:spPr>
          <a:xfrm>
            <a:off x="2387678" y="5876184"/>
            <a:ext cx="1471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VBYO 2025</a:t>
            </a:r>
            <a:endParaRPr lang="tr-TR" sz="2000" b="1" dirty="0"/>
          </a:p>
        </p:txBody>
      </p:sp>
      <p:pic>
        <p:nvPicPr>
          <p:cNvPr id="14" name="Picture 13" descr="Cartoon characters reading a book&#10;&#10;Description automatically generated">
            <a:extLst>
              <a:ext uri="{FF2B5EF4-FFF2-40B4-BE49-F238E27FC236}">
                <a16:creationId xmlns:a16="http://schemas.microsoft.com/office/drawing/2014/main" id="{145C0D55-A325-49FC-D0D1-A37BB7A89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73" y="955826"/>
            <a:ext cx="4762500" cy="476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E6BEBB17-89CC-2AE1-3897-6BFCC6A35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95" y="4666698"/>
            <a:ext cx="435325" cy="435325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44077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 descr="Named Entity Recognition (NER) in Python with Spacy">
            <a:extLst>
              <a:ext uri="{FF2B5EF4-FFF2-40B4-BE49-F238E27FC236}">
                <a16:creationId xmlns:a16="http://schemas.microsoft.com/office/drawing/2014/main" id="{02CA8B83-8B04-8C8F-3C34-B78AC7B51D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/>
          <a:stretch/>
        </p:blipFill>
        <p:spPr bwMode="auto">
          <a:xfrm>
            <a:off x="1603685" y="1824038"/>
            <a:ext cx="8984629" cy="41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92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47" y="2592128"/>
            <a:ext cx="4140200" cy="130195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Text Summarization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29766D-4B71-E33B-27EC-4AE11F66E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8" y="88970"/>
            <a:ext cx="8008922" cy="6303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57FE5F-B07F-80D7-2E34-545798C3A2C2}"/>
              </a:ext>
            </a:extLst>
          </p:cNvPr>
          <p:cNvSpPr/>
          <p:nvPr/>
        </p:nvSpPr>
        <p:spPr>
          <a:xfrm>
            <a:off x="4276547" y="0"/>
            <a:ext cx="45719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5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47" y="2592128"/>
            <a:ext cx="4140200" cy="130195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Question Answering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  <p:pic>
        <p:nvPicPr>
          <p:cNvPr id="9" name="Content Placeholder 8" descr="A screenshot of a chat&#10;&#10;Description automatically generated">
            <a:extLst>
              <a:ext uri="{FF2B5EF4-FFF2-40B4-BE49-F238E27FC236}">
                <a16:creationId xmlns:a16="http://schemas.microsoft.com/office/drawing/2014/main" id="{42A846D9-62F7-B891-CC23-5347FB36E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/>
          <a:stretch/>
        </p:blipFill>
        <p:spPr>
          <a:xfrm>
            <a:off x="4972777" y="584775"/>
            <a:ext cx="5009423" cy="5688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8573C3-D4A1-03F2-C8D7-E8C477E138D2}"/>
              </a:ext>
            </a:extLst>
          </p:cNvPr>
          <p:cNvSpPr/>
          <p:nvPr/>
        </p:nvSpPr>
        <p:spPr>
          <a:xfrm>
            <a:off x="4276547" y="0"/>
            <a:ext cx="45719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9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FE1B8-08CC-60D8-2B39-9FE7860A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5469198" cy="13514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should ask ourselves </a:t>
            </a:r>
            <a:endParaRPr lang="tr-T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Picture 22" descr="A cartoon character on a plane&#10;&#10;Description automatically generated">
            <a:extLst>
              <a:ext uri="{FF2B5EF4-FFF2-40B4-BE49-F238E27FC236}">
                <a16:creationId xmlns:a16="http://schemas.microsoft.com/office/drawing/2014/main" id="{D8BC1C31-D3BF-1A64-D3B0-727E794EF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r="31749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C5CAAD-F55E-C360-1D70-BE0D9712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996" y="2147357"/>
            <a:ext cx="4709304" cy="41010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 we need LLMs?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we afford them?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 we have access to skilled people?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the outcome significant enough to invest in </a:t>
            </a:r>
            <a:r>
              <a:rPr lang="en-US" sz="2000" dirty="0"/>
              <a:t>them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pic>
        <p:nvPicPr>
          <p:cNvPr id="8" name="Picture 7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9E98016D-EA3E-4924-107A-22AFAB58C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9" t="-293" r="23359" b="293"/>
          <a:stretch/>
        </p:blipFill>
        <p:spPr>
          <a:xfrm>
            <a:off x="7924801" y="10"/>
            <a:ext cx="4267200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62E16-702C-79B4-6CA4-04C0106B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5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C41A7-9B22-4A94-914F-D9F4519C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Which model?</a:t>
            </a:r>
            <a:endParaRPr lang="tr-TR" dirty="0"/>
          </a:p>
        </p:txBody>
      </p:sp>
      <p:pic>
        <p:nvPicPr>
          <p:cNvPr id="6148" name="Picture 4" descr="A minion trying to choose only one cake among billions of cakes">
            <a:extLst>
              <a:ext uri="{FF2B5EF4-FFF2-40B4-BE49-F238E27FC236}">
                <a16:creationId xmlns:a16="http://schemas.microsoft.com/office/drawing/2014/main" id="{2768128F-47BF-5C89-F7BA-FD32AA132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1A2D2-FB74-CD6E-DC13-5A98F894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502" y="2333297"/>
            <a:ext cx="5074296" cy="3591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many already pre-trained models available on Hugging Face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</a:rPr>
              <a:t>BUT</a:t>
            </a:r>
            <a:r>
              <a:rPr lang="en-US" sz="1900" dirty="0"/>
              <a:t> Which model should I choose?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Several factors help us answer this question!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NLP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Computational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Domain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LICENSE</a:t>
            </a:r>
          </a:p>
          <a:p>
            <a:endParaRPr lang="tr-TR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3839D-4E1A-9169-33CB-0F13C1D1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3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2" name="Rectangle 7181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D271F-12B7-A19B-4B09-98EAD905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dirty="0"/>
              <a:t>NLP Task	</a:t>
            </a:r>
            <a:endParaRPr lang="tr-T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8ADCF-B548-EC0A-68A5-202818E2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 dirty="0"/>
              <a:t>If your task is other than text generation, </a:t>
            </a:r>
            <a:r>
              <a:rPr lang="en-US" sz="2000" dirty="0">
                <a:solidFill>
                  <a:srgbClr val="FF0000"/>
                </a:solidFill>
              </a:rPr>
              <a:t>Encoder</a:t>
            </a:r>
            <a:r>
              <a:rPr lang="en-US" sz="2000" dirty="0"/>
              <a:t> models are available!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If your task contains generation, </a:t>
            </a:r>
            <a:r>
              <a:rPr lang="en-US" sz="2000" dirty="0">
                <a:solidFill>
                  <a:srgbClr val="FF0000"/>
                </a:solidFill>
              </a:rPr>
              <a:t>Encoder</a:t>
            </a:r>
            <a:r>
              <a:rPr lang="en-US" sz="2000" dirty="0"/>
              <a:t>-</a:t>
            </a:r>
            <a:r>
              <a:rPr lang="en-US" sz="2000" dirty="0">
                <a:solidFill>
                  <a:srgbClr val="00B050"/>
                </a:solidFill>
              </a:rPr>
              <a:t>Decoder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00B050"/>
                </a:solidFill>
              </a:rPr>
              <a:t>Decoder</a:t>
            </a:r>
            <a:r>
              <a:rPr lang="en-US" sz="2000" dirty="0"/>
              <a:t> models are available. Need to mention that you can still use these types of models for non-generative tasks as well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endParaRPr lang="tr-TR" sz="2000" dirty="0"/>
          </a:p>
        </p:txBody>
      </p:sp>
      <p:pic>
        <p:nvPicPr>
          <p:cNvPr id="7170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A1608E9A-25FC-1B36-CA47-8101ABB4E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" r="2" b="2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CF25C-2946-444B-2509-0F495BA2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C76E0A-9C16-789B-5F65-3197789EE9EF}"/>
              </a:ext>
            </a:extLst>
          </p:cNvPr>
          <p:cNvSpPr/>
          <p:nvPr/>
        </p:nvSpPr>
        <p:spPr>
          <a:xfrm>
            <a:off x="7639050" y="2400472"/>
            <a:ext cx="1905000" cy="3728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EECB4-955D-63D6-1711-91CFFBAAE899}"/>
              </a:ext>
            </a:extLst>
          </p:cNvPr>
          <p:cNvSpPr/>
          <p:nvPr/>
        </p:nvSpPr>
        <p:spPr>
          <a:xfrm>
            <a:off x="9585960" y="557189"/>
            <a:ext cx="1945731" cy="40521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001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FD51B-E328-67BA-4F5B-4A7EFD89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Computational Resources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5E07B-79AE-3143-ADE3-648A2501A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Computation power plays a great role in model selection.</a:t>
            </a:r>
          </a:p>
          <a:p>
            <a:pPr marL="0" indent="0">
              <a:buNone/>
            </a:pPr>
            <a:r>
              <a:rPr lang="en-US" sz="2000" dirty="0"/>
              <a:t>Computation power means the GPU infrastructure of the company!</a:t>
            </a:r>
          </a:p>
          <a:p>
            <a:pPr marL="0" indent="0">
              <a:buNone/>
            </a:pPr>
            <a:r>
              <a:rPr lang="en-US" sz="2000" dirty="0"/>
              <a:t>There are two main things about GPUs that we are interested in:</a:t>
            </a:r>
          </a:p>
          <a:p>
            <a:r>
              <a:rPr lang="en-US" sz="2000" dirty="0"/>
              <a:t>RAM  	</a:t>
            </a:r>
          </a:p>
          <a:p>
            <a:r>
              <a:rPr lang="en-US" sz="2000" dirty="0"/>
              <a:t>Speed</a:t>
            </a:r>
          </a:p>
        </p:txBody>
      </p:sp>
      <p:pic>
        <p:nvPicPr>
          <p:cNvPr id="6" name="Picture 5" descr="Glowing circuit board">
            <a:extLst>
              <a:ext uri="{FF2B5EF4-FFF2-40B4-BE49-F238E27FC236}">
                <a16:creationId xmlns:a16="http://schemas.microsoft.com/office/drawing/2014/main" id="{7CFBAD90-8C8B-F142-C420-B59ABC172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29" r="1093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81F06-1F9A-BE8E-CA2A-D5BE546B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34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AEEF2-64D9-AD11-31C5-05D1E4D8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Domain Requirements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1EEB-23B8-13E4-078F-C88059CBE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700" dirty="0"/>
              <a:t>Each model has been trained on specific data for instance:</a:t>
            </a:r>
          </a:p>
          <a:p>
            <a:pPr lvl="1"/>
            <a:r>
              <a:rPr lang="en-US" sz="1700" dirty="0"/>
              <a:t>Internet Data</a:t>
            </a:r>
          </a:p>
          <a:p>
            <a:pPr lvl="1"/>
            <a:r>
              <a:rPr lang="en-US" sz="1700" dirty="0"/>
              <a:t>Code Data</a:t>
            </a:r>
          </a:p>
          <a:p>
            <a:pPr lvl="1"/>
            <a:r>
              <a:rPr lang="en-US" sz="1700" dirty="0"/>
              <a:t>...</a:t>
            </a:r>
          </a:p>
          <a:p>
            <a:r>
              <a:rPr lang="en-US" sz="1700" dirty="0"/>
              <a:t>In our project, models may have seen data about shoes, but they have no clue about the available products of Amazon company.	</a:t>
            </a:r>
          </a:p>
          <a:p>
            <a:r>
              <a:rPr lang="en-US" sz="1700" dirty="0"/>
              <a:t>Language matters: If you are targeting customers of the UK, then the model needs to interact in English. What if you want a chatbot that can handle customers with different languages?	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EF1FDA9E-DF27-983F-BD4F-AB094AA62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3" r="113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B262B-23BC-5586-F9C0-2D817DC1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3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5C05E-4C82-1E45-9F4F-57C1B5CB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Terminologies in LLM World</a:t>
            </a:r>
            <a:endParaRPr lang="tr-TR" sz="5400" dirty="0"/>
          </a:p>
        </p:txBody>
      </p:sp>
      <p:pic>
        <p:nvPicPr>
          <p:cNvPr id="6" name="Picture 5" descr="A yellow toy in front of a chalkboard&#10;&#10;Description automatically generated">
            <a:extLst>
              <a:ext uri="{FF2B5EF4-FFF2-40B4-BE49-F238E27FC236}">
                <a16:creationId xmlns:a16="http://schemas.microsoft.com/office/drawing/2014/main" id="{5ADD5C08-791C-A4F1-EA9B-50042A1A7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0" r="1397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C6E2034-C405-2FD4-6D12-65F8E319B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Pre-Training: Training a language model from scratch</a:t>
            </a:r>
          </a:p>
          <a:p>
            <a:r>
              <a:rPr lang="en-US" sz="2200" dirty="0"/>
              <a:t>Finetuning: Training the pre-trained model on a domain-specific dataset(s)</a:t>
            </a:r>
          </a:p>
          <a:p>
            <a:r>
              <a:rPr lang="en-US" sz="2200" dirty="0"/>
              <a:t>Instruction Finetuned: The model is finetuned on a dataset that contains Question-Answer pairs.</a:t>
            </a:r>
          </a:p>
          <a:p>
            <a:r>
              <a:rPr lang="en-US" sz="2200" dirty="0"/>
              <a:t>Zero Shot: Using model without finetuning</a:t>
            </a:r>
          </a:p>
          <a:p>
            <a:r>
              <a:rPr lang="en-US" sz="2200" dirty="0"/>
              <a:t>Tokenizer Special tokens: Tokens that the tokenizer maps into a single ID.</a:t>
            </a:r>
          </a:p>
          <a:p>
            <a:endParaRPr lang="tr-TR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8C7F7-6AC4-15C3-13E3-B57AB2B8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4C55-0C2C-931F-62B8-D0F4884F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Architectures and their objectives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7479-41D1-52C8-DCBD-D813746EE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________ </a:t>
            </a:r>
            <a:r>
              <a:rPr lang="en-US" sz="2400" dirty="0"/>
              <a:t>models like </a:t>
            </a:r>
            <a:r>
              <a:rPr lang="en-US" sz="2400" dirty="0">
                <a:solidFill>
                  <a:srgbClr val="00B050"/>
                </a:solidFill>
              </a:rPr>
              <a:t>________ </a:t>
            </a:r>
            <a:r>
              <a:rPr lang="en-US" sz="2400" dirty="0"/>
              <a:t>models can be trained on </a:t>
            </a:r>
            <a:r>
              <a:rPr lang="en-US" sz="2400" dirty="0">
                <a:solidFill>
                  <a:srgbClr val="00B0F0"/>
                </a:solidFill>
              </a:rPr>
              <a:t>_______ </a:t>
            </a:r>
            <a:r>
              <a:rPr lang="en-US" sz="2400" dirty="0"/>
              <a:t>objectives.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Encoder</a:t>
            </a:r>
            <a:r>
              <a:rPr lang="en-US" sz="2400" dirty="0"/>
              <a:t>; </a:t>
            </a:r>
            <a:r>
              <a:rPr lang="en-US" sz="2400" dirty="0">
                <a:solidFill>
                  <a:srgbClr val="00B050"/>
                </a:solidFill>
              </a:rPr>
              <a:t>BERT-based</a:t>
            </a:r>
            <a:r>
              <a:rPr lang="en-US" sz="2400" dirty="0"/>
              <a:t>; </a:t>
            </a:r>
            <a:r>
              <a:rPr lang="en-US" sz="2400" dirty="0">
                <a:solidFill>
                  <a:srgbClr val="00B0F0"/>
                </a:solidFill>
              </a:rPr>
              <a:t>classification or masked language modeling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rgbClr val="00B0F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Encoder-Decoder</a:t>
            </a:r>
            <a:r>
              <a:rPr lang="en-US" sz="2400" dirty="0"/>
              <a:t>; </a:t>
            </a:r>
            <a:r>
              <a:rPr lang="en-US" sz="2400" dirty="0">
                <a:solidFill>
                  <a:srgbClr val="00B050"/>
                </a:solidFill>
              </a:rPr>
              <a:t>T5-based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sequence-to-sequence or masked language modeling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rgbClr val="00B0F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Decoder</a:t>
            </a:r>
            <a:r>
              <a:rPr lang="en-US" sz="2400" dirty="0"/>
              <a:t>; </a:t>
            </a:r>
            <a:r>
              <a:rPr lang="en-US" sz="2400" dirty="0">
                <a:solidFill>
                  <a:srgbClr val="00B050"/>
                </a:solidFill>
              </a:rPr>
              <a:t>GPT-based</a:t>
            </a:r>
            <a:r>
              <a:rPr lang="en-US" sz="2400" dirty="0"/>
              <a:t>; </a:t>
            </a:r>
            <a:r>
              <a:rPr lang="en-US" sz="2400" dirty="0">
                <a:solidFill>
                  <a:srgbClr val="00B0F0"/>
                </a:solidFill>
              </a:rPr>
              <a:t>causal language modeling or masked language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6794F-2627-4ECB-3EA0-2A55E5EF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 title="2024-10-15 13.38.3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67" y="457217"/>
            <a:ext cx="1536800" cy="153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2093600" y="357634"/>
            <a:ext cx="5165600" cy="193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39981"/>
              </a:lnSpc>
            </a:pPr>
            <a:r>
              <a:rPr lang="en" sz="1733" b="1" u="sng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Ali Najafi</a:t>
            </a:r>
            <a:endParaRPr sz="1733" b="1" u="sng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39981"/>
              </a:lnSpc>
            </a:pP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39981"/>
              </a:lnSpc>
            </a:pPr>
            <a:r>
              <a:rPr lang="en" sz="1333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PhD in Computer Science, </a:t>
            </a:r>
            <a:r>
              <a:rPr lang="en" sz="1333" dirty="0" err="1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Sabancı</a:t>
            </a:r>
            <a:r>
              <a:rPr lang="en" sz="1333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 University, 2024–Present</a:t>
            </a:r>
            <a:endParaRPr sz="1333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15000"/>
              </a:lnSpc>
            </a:pPr>
            <a:r>
              <a:rPr lang="en" sz="1333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MSc in Computer Science, </a:t>
            </a:r>
            <a:r>
              <a:rPr lang="en" sz="1333" dirty="0" err="1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Sabancı</a:t>
            </a:r>
            <a:r>
              <a:rPr lang="en" sz="1333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 University, 2022–2024</a:t>
            </a:r>
            <a:endParaRPr sz="1333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15000"/>
              </a:lnSpc>
            </a:pPr>
            <a:endParaRPr sz="1333" b="1" dirty="0">
              <a:solidFill>
                <a:srgbClr val="FFFFFF"/>
              </a:solidFill>
            </a:endParaRPr>
          </a:p>
          <a:p>
            <a:pPr>
              <a:lnSpc>
                <a:spcPct val="115000"/>
              </a:lnSpc>
            </a:pPr>
            <a:r>
              <a:rPr lang="en" sz="1333" b="1" dirty="0">
                <a:solidFill>
                  <a:srgbClr val="FFFFFF"/>
                </a:solidFill>
              </a:rPr>
              <a:t>🌐 </a:t>
            </a:r>
            <a:r>
              <a:rPr lang="en" sz="1333" b="1" dirty="0" err="1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najafi-ali.com</a:t>
            </a: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42200" y="2583600"/>
            <a:ext cx="3808800" cy="368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39981"/>
              </a:lnSpc>
            </a:pPr>
            <a:r>
              <a:rPr lang="en" sz="1467" b="1" u="sng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Published Works:</a:t>
            </a:r>
            <a:endParaRPr sz="1467" b="1" u="sng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39981"/>
              </a:lnSpc>
            </a:pP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15000"/>
              </a:lnSpc>
            </a:pPr>
            <a:r>
              <a:rPr lang="en" sz="1333" dirty="0">
                <a:solidFill>
                  <a:schemeClr val="dk1"/>
                </a:solidFill>
              </a:rPr>
              <a:t>🔥 </a:t>
            </a:r>
            <a:r>
              <a:rPr lang="en" sz="1467" dirty="0" err="1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Turkishbertweet</a:t>
            </a:r>
            <a:r>
              <a:rPr lang="en" sz="1467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: Fast and reliable large language model for social media analysis</a:t>
            </a: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594" indent="-152396">
              <a:lnSpc>
                <a:spcPct val="115000"/>
              </a:lnSpc>
            </a:pP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15000"/>
              </a:lnSpc>
            </a:pPr>
            <a:r>
              <a:rPr lang="en" sz="1333" dirty="0">
                <a:solidFill>
                  <a:schemeClr val="dk1"/>
                </a:solidFill>
              </a:rPr>
              <a:t>🚫 </a:t>
            </a:r>
            <a:r>
              <a:rPr lang="en" sz="1467" dirty="0" err="1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VRLLab</a:t>
            </a:r>
            <a:r>
              <a:rPr lang="en" sz="1467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 at HSD-2Lang 2024: Turkish hate speech detection online with </a:t>
            </a:r>
            <a:r>
              <a:rPr lang="en" sz="1467" dirty="0" err="1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TurkishBERTweet</a:t>
            </a: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sz="1467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📂 First public dataset to study 2023 Turkish general election</a:t>
            </a: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39981"/>
              </a:lnSpc>
              <a:spcBef>
                <a:spcPts val="1600"/>
              </a:spcBef>
            </a:pP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4410633" y="2583601"/>
            <a:ext cx="7662800" cy="299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39981"/>
              </a:lnSpc>
            </a:pPr>
            <a:r>
              <a:rPr lang="en" sz="1467" b="1" u="sng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On going  Projects:</a:t>
            </a: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sz="1467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🧩  Social Media Data Adaptors: Standardization and Anonymization of Social Network Datasets</a:t>
            </a: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sz="1467" b="1" dirty="0">
                <a:solidFill>
                  <a:schemeClr val="dk1"/>
                </a:solidFill>
              </a:rPr>
              <a:t>🔍 </a:t>
            </a:r>
            <a:r>
              <a:rPr lang="en" sz="1467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Cross-Platform Bot Detection via Modeling of Social Media Account Behavior</a:t>
            </a: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sz="1467" b="1" dirty="0">
                <a:solidFill>
                  <a:schemeClr val="dk1"/>
                </a:solidFill>
              </a:rPr>
              <a:t>📊 </a:t>
            </a:r>
            <a:r>
              <a:rPr lang="en" sz="1467" dirty="0">
                <a:solidFill>
                  <a:srgbClr val="000A55"/>
                </a:solidFill>
                <a:latin typeface="Barlow"/>
                <a:ea typeface="Barlow"/>
                <a:cs typeface="Barlow"/>
                <a:sym typeface="Barlow"/>
              </a:rPr>
              <a:t>Analyzing the Impact of Voting Agency Discrepancies on Social Media Discourse During Turkey’s 2023 Election Nights</a:t>
            </a: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609585">
              <a:lnSpc>
                <a:spcPct val="139981"/>
              </a:lnSpc>
              <a:spcBef>
                <a:spcPts val="1600"/>
              </a:spcBef>
            </a:pPr>
            <a:endParaRPr sz="1467" dirty="0">
              <a:solidFill>
                <a:srgbClr val="000A5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23" name="Google Shape;123;p21"/>
          <p:cNvCxnSpPr>
            <a:cxnSpLocks/>
          </p:cNvCxnSpPr>
          <p:nvPr/>
        </p:nvCxnSpPr>
        <p:spPr>
          <a:xfrm>
            <a:off x="4331033" y="2727233"/>
            <a:ext cx="0" cy="28534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4" name="Google Shape;124;p21" title="TurkishBERTwee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332" y="5450473"/>
            <a:ext cx="817600" cy="814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8600" y="2472164"/>
            <a:ext cx="817603" cy="81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 title="connet-logo-Photoro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1053" y="2633101"/>
            <a:ext cx="1593284" cy="49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 title="google_research-Photoroo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165" y="5694709"/>
            <a:ext cx="2396568" cy="5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62924C-FEA9-9F83-C8BF-E248EC1863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58" y="60041"/>
            <a:ext cx="4678175" cy="25256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6888-160C-E0DD-154F-7F7524B2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 Modeling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C375F-C269-69E2-3CF6-06820437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C1F07F32-A520-5F96-1846-10BC67CBD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5236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5134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9931B-2547-C6A8-8CA4-FFF5AFB0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Finetuning Approaches</a:t>
            </a:r>
            <a:endParaRPr lang="tr-TR" sz="5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65721-F6F6-EA23-DC13-E715BB33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EABB15B-1127-EF52-AA7E-A9DFAE3E7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3844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1300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DFACC-C00F-63CF-2CEA-055E7AA9A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2" name="Rectangle 310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419B9-ACEC-0A01-8BAC-4F1E05FC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LoRA Finetuning</a:t>
            </a:r>
          </a:p>
        </p:txBody>
      </p:sp>
      <p:pic>
        <p:nvPicPr>
          <p:cNvPr id="3074" name="Picture 2" descr="LoRA: Load and Merge Your Adapters with Care | by Benjamin Marie | Medium">
            <a:extLst>
              <a:ext uri="{FF2B5EF4-FFF2-40B4-BE49-F238E27FC236}">
                <a16:creationId xmlns:a16="http://schemas.microsoft.com/office/drawing/2014/main" id="{2605B8FC-546A-E378-60E1-FD57AFA3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4965" y="1773924"/>
            <a:ext cx="9102069" cy="384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42285-CABD-3E9D-846B-AE66D2E56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B8DCF-9871-0011-A49C-6738B156CF74}"/>
              </a:ext>
            </a:extLst>
          </p:cNvPr>
          <p:cNvSpPr txBox="1"/>
          <p:nvPr/>
        </p:nvSpPr>
        <p:spPr>
          <a:xfrm>
            <a:off x="630936" y="6356350"/>
            <a:ext cx="11421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E. J., Shen, Y., Wallis, P., Allen-Zhu, Z., Li, Y., Wang, S., ... &amp; Chen, W. (2021). Lora: Low-rank adaptation of large language models. </a:t>
            </a:r>
            <a:r>
              <a:rPr lang="tr-TR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 preprint arXiv:2106.09685</a:t>
            </a:r>
            <a:r>
              <a:rPr lang="tr-T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574019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AF233-F56E-472E-D013-8C5FB3FF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Quantization</a:t>
            </a:r>
          </a:p>
        </p:txBody>
      </p:sp>
      <p:sp>
        <p:nvSpPr>
          <p:cNvPr id="82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B7ED6A-EE2F-4850-E357-87DD228CCEA1}"/>
              </a:ext>
            </a:extLst>
          </p:cNvPr>
          <p:cNvSpPr txBox="1">
            <a:spLocks/>
          </p:cNvSpPr>
          <p:nvPr/>
        </p:nvSpPr>
        <p:spPr>
          <a:xfrm>
            <a:off x="4654295" y="502920"/>
            <a:ext cx="6894576" cy="1681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200" dirty="0"/>
              <a:t>It is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en-US" sz="2200" dirty="0"/>
              <a:t> simply rounding the numbers!</a:t>
            </a:r>
          </a:p>
          <a:p>
            <a:pPr marL="0"/>
            <a:r>
              <a:rPr lang="en-US" sz="2200" dirty="0"/>
              <a:t>It enables us to load huge models on our devices!</a:t>
            </a:r>
          </a:p>
          <a:p>
            <a:pPr marL="0"/>
            <a:r>
              <a:rPr lang="en-US" sz="2200" dirty="0"/>
              <a:t>2bit</a:t>
            </a:r>
          </a:p>
          <a:p>
            <a:pPr marL="0"/>
            <a:r>
              <a:rPr lang="en-US" sz="2200" dirty="0"/>
              <a:t>4bit</a:t>
            </a:r>
          </a:p>
          <a:p>
            <a:pPr marL="0"/>
            <a:r>
              <a:rPr lang="en-US" sz="2200" dirty="0"/>
              <a:t>8bit</a:t>
            </a:r>
          </a:p>
        </p:txBody>
      </p:sp>
      <p:pic>
        <p:nvPicPr>
          <p:cNvPr id="8194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0ACBDB07-F1B6-3343-8230-4A49788F82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1"/>
          <a:stretch/>
        </p:blipFill>
        <p:spPr bwMode="auto">
          <a:xfrm>
            <a:off x="630936" y="2512406"/>
            <a:ext cx="10917936" cy="351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51F97-C1C2-65FE-E241-766F42E7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E3FE0-E8D8-E50D-5E46-C3DBB37078ED}"/>
              </a:ext>
            </a:extLst>
          </p:cNvPr>
          <p:cNvSpPr txBox="1"/>
          <p:nvPr/>
        </p:nvSpPr>
        <p:spPr>
          <a:xfrm>
            <a:off x="3877937" y="565948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D5128-89D0-651E-9FE8-5971F8085F04}"/>
              </a:ext>
            </a:extLst>
          </p:cNvPr>
          <p:cNvSpPr txBox="1"/>
          <p:nvPr/>
        </p:nvSpPr>
        <p:spPr>
          <a:xfrm>
            <a:off x="7680925" y="565948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8bit</a:t>
            </a:r>
          </a:p>
        </p:txBody>
      </p:sp>
    </p:spTree>
    <p:extLst>
      <p:ext uri="{BB962C8B-B14F-4D97-AF65-F5344CB8AC3E}">
        <p14:creationId xmlns:p14="http://schemas.microsoft.com/office/powerpoint/2010/main" val="1937846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83DC-4398-40B6-512D-0FDE3D38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available for quantization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34702-74D5-ED77-6116-7DE79A72B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Bitsandbytes</a:t>
            </a:r>
            <a:r>
              <a:rPr lang="en-US" dirty="0"/>
              <a:t> library of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https://github.com/bitsandbytes-foundation/bitsandbytes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AWQ: Activation-aware Weight Quantization for LLM Compression and Acceleration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https://github.com/mit-han-lab/llm-awq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SeeDOT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normally used in the IoT field</a:t>
            </a:r>
          </a:p>
          <a:p>
            <a:pPr lvl="1"/>
            <a:r>
              <a:rPr lang="en-US" dirty="0"/>
              <a:t>Developed by Microsoft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https://github.com/microsoft/EdgeML/tree/master/tools/SeeDot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F458E-A28D-5402-EFCC-5832082C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5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artoon character wearing boxing gloves and a yellow face&#10;&#10;Description automatically generated">
            <a:extLst>
              <a:ext uri="{FF2B5EF4-FFF2-40B4-BE49-F238E27FC236}">
                <a16:creationId xmlns:a16="http://schemas.microsoft.com/office/drawing/2014/main" id="{59B22F2F-CF44-88F8-6B7C-DB0A81E46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3B478B-1C3B-3311-C99D-8C364381A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063" y="3172408"/>
            <a:ext cx="4589491" cy="51318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200" b="1" dirty="0"/>
              <a:t>Now we are ready to go!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7A671-9F37-DDE4-CF36-9097F4A4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4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416C2-34E1-AF80-3824-E34BE1B0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Amazon expecting?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799B-9CEF-B6E5-9CF6-7D7A0C33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Chatbot that can interact with the customer and provide answers based on the provided data!</a:t>
            </a:r>
          </a:p>
          <a:p>
            <a:pPr marL="0" indent="0">
              <a:buNone/>
            </a:pPr>
            <a:r>
              <a:rPr lang="en-US" sz="2000" dirty="0"/>
              <a:t>You may find an open-source chatbot that handles conversations very well but provides irrelevant information!</a:t>
            </a:r>
          </a:p>
          <a:p>
            <a:pPr marL="0" indent="0">
              <a:buNone/>
            </a:pPr>
            <a:r>
              <a:rPr lang="en-US" sz="2000" dirty="0"/>
              <a:t>As a result, we need to customize our model! </a:t>
            </a:r>
          </a:p>
          <a:p>
            <a:pPr marL="0" indent="0">
              <a:buNone/>
            </a:pPr>
            <a:r>
              <a:rPr lang="en-US" sz="2000" dirty="0"/>
              <a:t>Or in other words, finetune our model!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F572C9D7-EB62-CDAA-6850-079AB819D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3" r="113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EC26D-4377-9C33-18CC-17DE1FCE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2514DE5F-6196-76FA-80B1-CAF728727D1D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1CF82-E024-9F60-BD49-9CF9054DDF2A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151600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5CAD0-5D40-E923-073E-88DDF55A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Let’s start!</a:t>
            </a:r>
            <a:endParaRPr lang="tr-TR" dirty="0"/>
          </a:p>
        </p:txBody>
      </p:sp>
      <p:pic>
        <p:nvPicPr>
          <p:cNvPr id="6" name="Picture 5" descr="A cartoon character wearing a hard hat and holding a pencil and writing on a pipe&#10;&#10;Description automatically generated">
            <a:extLst>
              <a:ext uri="{FF2B5EF4-FFF2-40B4-BE49-F238E27FC236}">
                <a16:creationId xmlns:a16="http://schemas.microsoft.com/office/drawing/2014/main" id="{AD48DA1E-34D7-8928-1140-7C97292F9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2" r="778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AAC1B-41A3-2413-E3BA-4238BC78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F3FC05-5E64-7B0C-8B60-6460ADE7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66" y="1868487"/>
            <a:ext cx="10515600" cy="4351338"/>
          </a:xfrm>
        </p:spPr>
        <p:txBody>
          <a:bodyPr/>
          <a:lstStyle/>
          <a:p>
            <a:r>
              <a:rPr lang="en-US" dirty="0"/>
              <a:t>Resources:</a:t>
            </a:r>
          </a:p>
          <a:p>
            <a:pPr marL="457200" lvl="1" indent="0">
              <a:buNone/>
            </a:pPr>
            <a:r>
              <a:rPr lang="tr-TR" sz="1600" dirty="0">
                <a:hlinkClick r:id="rId3"/>
              </a:rPr>
              <a:t>https://huggingface.co/spaces/Vokturz/can-it-run-llm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dirty="0"/>
              <a:t>Model Selection:</a:t>
            </a:r>
          </a:p>
          <a:p>
            <a:pPr marL="457200" lvl="1" indent="0">
              <a:buNone/>
            </a:pPr>
            <a:r>
              <a:rPr lang="tr-TR" sz="1600" dirty="0">
                <a:hlinkClick r:id="rId4"/>
              </a:rPr>
              <a:t>https://huggingface.co/models</a:t>
            </a:r>
            <a:endParaRPr lang="en-US" sz="1600" dirty="0"/>
          </a:p>
          <a:p>
            <a:r>
              <a:rPr lang="en-US" dirty="0"/>
              <a:t>Data Exploration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Finetuning</a:t>
            </a:r>
          </a:p>
          <a:p>
            <a:r>
              <a:rPr lang="en-US" dirty="0"/>
              <a:t>Evaluation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D5B297CF-2A75-5375-B037-33740954D5E3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C3487-4F2F-4796-B1A9-299751D51D16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49390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295995D-D97D-54C0-4871-736163288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Finetuning Data Preparation</a:t>
            </a:r>
          </a:p>
        </p:txBody>
      </p:sp>
      <p:sp>
        <p:nvSpPr>
          <p:cNvPr id="10264" name="Rectangle 10263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2" name="Picture 12">
            <a:extLst>
              <a:ext uri="{FF2B5EF4-FFF2-40B4-BE49-F238E27FC236}">
                <a16:creationId xmlns:a16="http://schemas.microsoft.com/office/drawing/2014/main" id="{11732B79-A4AA-F048-9E3D-6C5DAC7F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" y="684051"/>
            <a:ext cx="8123644" cy="548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66" name="Straight Connector 10265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95D2B9-9896-A5FC-A84B-0C9298C25849}"/>
              </a:ext>
            </a:extLst>
          </p:cNvPr>
          <p:cNvSpPr txBox="1"/>
          <p:nvPr/>
        </p:nvSpPr>
        <p:spPr>
          <a:xfrm>
            <a:off x="8199390" y="2255129"/>
            <a:ext cx="3434180" cy="2167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So far, we have tabular data. To give a conversational taste to the communication between customers and the chatbot, we should transform our dataset into a textual conversational dataset.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7BF5F12E-CF13-3040-F3D1-AD819E94D923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76EE7-B8C4-3FF8-A125-EF57A075F007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455696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2B52-B69C-95E5-0A74-FD65067E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🚀Deploying the LLMs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0B9B-1F5A-7877-0DB1-86A321B5B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Transformers library is unfortunately slow, but it has a great programming interface and is great for finetuning. </a:t>
            </a:r>
          </a:p>
          <a:p>
            <a:r>
              <a:rPr lang="en-US" dirty="0"/>
              <a:t>As a result, for deploying LLMs, it is highly recommended to use libraries like </a:t>
            </a:r>
            <a:r>
              <a:rPr lang="en-US" b="1" dirty="0" err="1"/>
              <a:t>vLLM</a:t>
            </a:r>
            <a:r>
              <a:rPr lang="en-US" dirty="0"/>
              <a:t> or </a:t>
            </a:r>
            <a:r>
              <a:rPr lang="en-US" b="1" dirty="0"/>
              <a:t>TGI</a:t>
            </a:r>
            <a:r>
              <a:rPr lang="en-US" dirty="0"/>
              <a:t>. </a:t>
            </a:r>
          </a:p>
          <a:p>
            <a:r>
              <a:rPr lang="en-US" dirty="0"/>
              <a:t>The following web pages contain rich content about these libraries.</a:t>
            </a:r>
          </a:p>
          <a:p>
            <a:pPr lvl="1"/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vLLM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  <a:p>
            <a:pPr lvl="2"/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does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vLLM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optimize the LLM serving system?</a:t>
            </a:r>
            <a:endParaRPr lang="en-US" b="1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sohne"/>
            </a:endParaRPr>
          </a:p>
          <a:p>
            <a:pPr lvl="2"/>
            <a:r>
              <a:rPr lang="en-US" b="1" i="0" dirty="0" err="1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vLLM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Doc</a:t>
            </a:r>
            <a:endParaRPr lang="en-US" b="1" i="0" dirty="0">
              <a:solidFill>
                <a:schemeClr val="accent1">
                  <a:lumMod val="75000"/>
                </a:schemeClr>
              </a:solidFill>
              <a:effectLst/>
              <a:highlight>
                <a:srgbClr val="FFFFFF"/>
              </a:highlight>
              <a:latin typeface="sohne"/>
            </a:endParaRP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TGI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lvl="2"/>
            <a:r>
              <a:rPr lang="en-US" b="1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Deploying Large Language Models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HuggingFace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TGI</a:t>
            </a:r>
            <a:endParaRPr lang="tr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39F76-CFCF-2DB2-2AFE-D18D4FD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A7A94-FC17-1FB2-5578-79868BF3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8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dirty="0"/>
              <a:t>By the end of this session, You will know </a:t>
            </a:r>
            <a:endParaRPr lang="tr-TR" sz="5000" dirty="0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9A6EB7C-866B-6C2A-E14D-97A49615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How to approach an NLP project</a:t>
            </a:r>
          </a:p>
          <a:p>
            <a:r>
              <a:rPr lang="en-US" sz="2200" dirty="0"/>
              <a:t>What resources exist </a:t>
            </a:r>
          </a:p>
          <a:p>
            <a:r>
              <a:rPr lang="en-US" sz="2200" dirty="0"/>
              <a:t>What the pros and cons of LLMs are</a:t>
            </a:r>
          </a:p>
          <a:p>
            <a:r>
              <a:rPr lang="en-US" sz="2200" dirty="0"/>
              <a:t>How to apply models to a real project</a:t>
            </a:r>
          </a:p>
          <a:p>
            <a:r>
              <a:rPr lang="en-US" sz="2200" dirty="0"/>
              <a:t>How realistic the LLM-Hype is</a:t>
            </a:r>
          </a:p>
          <a:p>
            <a:r>
              <a:rPr lang="en-US" sz="2200" dirty="0"/>
              <a:t>How to finetune generative Language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DDA7-08FF-9DF6-D900-C6296A7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4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ovie poster of a cartoon character on stage with a crowd of people behind it&#10;&#10;Description automatically generated">
            <a:extLst>
              <a:ext uri="{FF2B5EF4-FFF2-40B4-BE49-F238E27FC236}">
                <a16:creationId xmlns:a16="http://schemas.microsoft.com/office/drawing/2014/main" id="{6DC0F048-9905-8960-B268-DF79E00A2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6" b="12664"/>
          <a:stretch>
            <a:fillRect/>
          </a:stretch>
        </p:blipFill>
        <p:spPr>
          <a:xfrm>
            <a:off x="20" y="286440"/>
            <a:ext cx="1219198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AAED30-6BD0-AA6D-0A8E-31B7B4C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Thank you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ACE97676-3C2F-CCE1-DE2A-ED07FF6FF55D}"/>
              </a:ext>
            </a:extLst>
          </p:cNvPr>
          <p:cNvSpPr txBox="1">
            <a:spLocks/>
          </p:cNvSpPr>
          <p:nvPr/>
        </p:nvSpPr>
        <p:spPr>
          <a:xfrm>
            <a:off x="7534641" y="106586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ali.najafi@sabanciuniv.edu</a:t>
            </a:r>
            <a:endParaRPr lang="en-US" sz="2000" dirty="0"/>
          </a:p>
          <a:p>
            <a:pPr marL="0"/>
            <a:r>
              <a:rPr lang="en-US" sz="2000" b="1" dirty="0" err="1">
                <a:sym typeface="Barlow"/>
              </a:rPr>
              <a:t>www.najafi-ali.com</a:t>
            </a:r>
            <a:endParaRPr lang="en-US" sz="2000" dirty="0">
              <a:sym typeface="Barlow"/>
            </a:endParaRPr>
          </a:p>
          <a:p>
            <a:pPr marL="0"/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0E0-2CD0-C716-0CB2-8F007E1B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5334000" cy="1708246"/>
          </a:xfrm>
        </p:spPr>
        <p:txBody>
          <a:bodyPr anchor="ctr">
            <a:normAutofit/>
          </a:bodyPr>
          <a:lstStyle/>
          <a:p>
            <a:r>
              <a:rPr lang="tr-TR" sz="4000" dirty="0"/>
              <a:t>Hands 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1E7CA-B438-2844-BDB8-644DD4CCD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4" y="2470245"/>
            <a:ext cx="5334006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Amazon company after witnessing the advances in the AI field, decides to develop a Chatbot for its customers to help them purchase shoes!</a:t>
            </a:r>
          </a:p>
          <a:p>
            <a:r>
              <a:rPr lang="en-US" sz="2000" dirty="0"/>
              <a:t>They recruited a Machine Learning Engineer to develop it!</a:t>
            </a:r>
          </a:p>
          <a:p>
            <a:r>
              <a:rPr lang="en-US" sz="2000" dirty="0"/>
              <a:t>They provided the details of their shoe products and their prices!</a:t>
            </a:r>
          </a:p>
          <a:p>
            <a:r>
              <a:rPr lang="en-US" sz="2000" dirty="0"/>
              <a:t> Now, let’s say you are the ML guy, how can you build such a system?</a:t>
            </a:r>
            <a:endParaRPr lang="tr-TR" sz="2000" dirty="0"/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Amazon.co.uk: Amazon.co.uk eGift Card -Amazon Logo Squid-Email: Gift Cards">
            <a:extLst>
              <a:ext uri="{FF2B5EF4-FFF2-40B4-BE49-F238E27FC236}">
                <a16:creationId xmlns:a16="http://schemas.microsoft.com/office/drawing/2014/main" id="{9356FBB8-21AA-617A-0DE4-959B1D5D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7878" y="2267432"/>
            <a:ext cx="3758045" cy="23205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E309B-9744-A92D-9EDE-1CF766FA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30BD9D41-2641-B1FF-2DDE-E149A770C9D9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BDF42-6AC3-811D-B8BC-CF0DE9D3A7A3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428803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9D376-CDC6-C8EB-1A81-BE99DC39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Let’s check out the data!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A9532-371A-21DD-27C4-B595FF3E0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928"/>
            <a:ext cx="4805218" cy="444442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The dataset is available at </a:t>
            </a:r>
            <a:r>
              <a:rPr lang="en-US" sz="1600" dirty="0">
                <a:hlinkClick r:id="rId2"/>
              </a:rPr>
              <a:t>amazon-</a:t>
            </a:r>
            <a:r>
              <a:rPr lang="en-US" sz="1600" dirty="0" err="1">
                <a:hlinkClick r:id="rId2"/>
              </a:rPr>
              <a:t>uk</a:t>
            </a:r>
            <a:r>
              <a:rPr lang="en-US" sz="1600" dirty="0">
                <a:hlinkClick r:id="rId2"/>
              </a:rPr>
              <a:t>-shoes-dataset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The downloaded data is in JSON format!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Available information: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url: Link to the product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title: title of the product</a:t>
            </a:r>
          </a:p>
          <a:p>
            <a:pPr lvl="1"/>
            <a:r>
              <a:rPr lang="en-US" sz="1600" i="0" dirty="0" err="1">
                <a:effectLst/>
                <a:highlight>
                  <a:srgbClr val="FFFFFF"/>
                </a:highlight>
              </a:rPr>
              <a:t>asin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: Product Unique </a:t>
            </a:r>
            <a:r>
              <a:rPr lang="en-US" sz="1600" dirty="0">
                <a:highlight>
                  <a:srgbClr val="FFFFFF"/>
                </a:highlight>
              </a:rPr>
              <a:t>ID</a:t>
            </a:r>
            <a:endParaRPr lang="en-US" sz="1600" i="0" dirty="0">
              <a:effectLst/>
              <a:highlight>
                <a:srgbClr val="FFFFFF"/>
              </a:highlight>
            </a:endParaRP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price: Price of the product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brand: Brand of the product</a:t>
            </a:r>
          </a:p>
          <a:p>
            <a:pPr lvl="1"/>
            <a:r>
              <a:rPr lang="en-US" sz="1600" i="0" dirty="0" err="1">
                <a:effectLst/>
                <a:highlight>
                  <a:srgbClr val="FFFFFF"/>
                </a:highlight>
              </a:rPr>
              <a:t>product_details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: Details of product</a:t>
            </a:r>
          </a:p>
          <a:p>
            <a:pPr lvl="1"/>
            <a:r>
              <a:rPr lang="en-US" sz="1600" dirty="0">
                <a:highlight>
                  <a:srgbClr val="FFFFFF"/>
                </a:highlight>
              </a:rPr>
              <a:t>b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readcrumbs:  a navigational aid that allows users to keep track of their current location on a website or interface</a:t>
            </a:r>
          </a:p>
          <a:p>
            <a:pPr lvl="1"/>
            <a:r>
              <a:rPr lang="en-US" sz="1600" i="0" dirty="0" err="1">
                <a:effectLst/>
                <a:highlight>
                  <a:srgbClr val="FFFFFF"/>
                </a:highlight>
              </a:rPr>
              <a:t>images_list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: links of product images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features: features of product</a:t>
            </a:r>
          </a:p>
          <a:p>
            <a:endParaRPr lang="tr-TR" sz="1600" dirty="0"/>
          </a:p>
        </p:txBody>
      </p:sp>
      <p:pic>
        <p:nvPicPr>
          <p:cNvPr id="9" name="Picture 8" descr="A cartoon character holding a paper">
            <a:extLst>
              <a:ext uri="{FF2B5EF4-FFF2-40B4-BE49-F238E27FC236}">
                <a16:creationId xmlns:a16="http://schemas.microsoft.com/office/drawing/2014/main" id="{611990F5-D524-8CE2-F089-A19BBC68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5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952D0-08CD-DB3B-DC0F-477BABD5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3EC90C1-B961-3AFF-9B0A-7E6305509285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D920D-5C5E-C18E-6672-7BFE236F9B4B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70785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EB1-7796-42E2-F706-1FC0E96B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50698-20D9-03CA-463D-6EDC05D6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9991"/>
            <a:ext cx="10919552" cy="5726359"/>
          </a:xfrm>
          <a:prstGeom prst="rect">
            <a:avLst/>
          </a:prstGeom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49CB586-5C5B-5A26-168A-0EF0CF2C1BE7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38EF5-F8A9-3029-131A-3649CF4DBF89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18967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D8E7A-569E-4309-CA02-25FBE8FD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 dirty="0"/>
              <a:t>NLP Tasks</a:t>
            </a:r>
            <a:endParaRPr lang="tr-TR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329EE-383D-9760-E9D5-DD9820FD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204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C1B587B-7128-1486-2C89-1AC0222675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81447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25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Translation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AC7FF3-5CA2-CDA1-EA42-793703690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969" y="2839082"/>
            <a:ext cx="6354062" cy="2324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6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  <p:pic>
        <p:nvPicPr>
          <p:cNvPr id="2052" name="Picture 4" descr="Machine Learning, NLP: Text Classification using scikit-learn, python and  NLTK. | by Javed Shaikh | Towards Data Science">
            <a:extLst>
              <a:ext uri="{FF2B5EF4-FFF2-40B4-BE49-F238E27FC236}">
                <a16:creationId xmlns:a16="http://schemas.microsoft.com/office/drawing/2014/main" id="{8964B50C-D2E6-9B50-2A0C-73FFB1B09D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2" y="1825625"/>
            <a:ext cx="84609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72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457EF2D69FC742B411EC09F09B9026" ma:contentTypeVersion="5" ma:contentTypeDescription="Create a new document." ma:contentTypeScope="" ma:versionID="622ad1a2d5cbcbd6e8dcdce2cf481024">
  <xsd:schema xmlns:xsd="http://www.w3.org/2001/XMLSchema" xmlns:xs="http://www.w3.org/2001/XMLSchema" xmlns:p="http://schemas.microsoft.com/office/2006/metadata/properties" xmlns:ns3="5a50be3b-d8da-4603-8788-59fd19322675" xmlns:ns4="5db4a684-45ac-4c4e-b94d-4ba2650d6a6d" targetNamespace="http://schemas.microsoft.com/office/2006/metadata/properties" ma:root="true" ma:fieldsID="6ef107f7fe38fc4aaecbba905b17e7e4" ns3:_="" ns4:_="">
    <xsd:import namespace="5a50be3b-d8da-4603-8788-59fd19322675"/>
    <xsd:import namespace="5db4a684-45ac-4c4e-b94d-4ba2650d6a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50be3b-d8da-4603-8788-59fd193226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4a684-45ac-4c4e-b94d-4ba2650d6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A5D3E0-D606-4782-AFDD-7545DCBCC7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C77BDC-C99E-4603-8DB0-2C64D87D8C39}">
  <ds:schemaRefs>
    <ds:schemaRef ds:uri="5a50be3b-d8da-4603-8788-59fd19322675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5db4a684-45ac-4c4e-b94d-4ba2650d6a6d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0F32855-6B38-4486-8A8A-3532E80F6F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50be3b-d8da-4603-8788-59fd19322675"/>
    <ds:schemaRef ds:uri="5db4a684-45ac-4c4e-b94d-4ba2650d6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2050</TotalTime>
  <Words>1242</Words>
  <Application>Microsoft Macintosh PowerPoint</Application>
  <PresentationFormat>Widescreen</PresentationFormat>
  <Paragraphs>209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</vt:lpstr>
      <vt:lpstr>Arial</vt:lpstr>
      <vt:lpstr>Barlow</vt:lpstr>
      <vt:lpstr>Calibri</vt:lpstr>
      <vt:lpstr>Calibri Light</vt:lpstr>
      <vt:lpstr>sohne</vt:lpstr>
      <vt:lpstr>Wingdings</vt:lpstr>
      <vt:lpstr>Office Theme</vt:lpstr>
      <vt:lpstr>LLMs in the wilderness: Leveraging the power of LLMs in our business</vt:lpstr>
      <vt:lpstr>PowerPoint Presentation</vt:lpstr>
      <vt:lpstr>By the end of this session, You will know </vt:lpstr>
      <vt:lpstr>Hands on Project</vt:lpstr>
      <vt:lpstr>Let’s check out the data!</vt:lpstr>
      <vt:lpstr>PowerPoint Presentation</vt:lpstr>
      <vt:lpstr>NLP Tasks</vt:lpstr>
      <vt:lpstr>Language Translation</vt:lpstr>
      <vt:lpstr>Text Classification</vt:lpstr>
      <vt:lpstr>Token Classification</vt:lpstr>
      <vt:lpstr>Text Summarization</vt:lpstr>
      <vt:lpstr>Question Answering</vt:lpstr>
      <vt:lpstr>We should ask ourselves </vt:lpstr>
      <vt:lpstr>Which model?</vt:lpstr>
      <vt:lpstr>NLP Task </vt:lpstr>
      <vt:lpstr>Computational Resources</vt:lpstr>
      <vt:lpstr>Domain Requirements</vt:lpstr>
      <vt:lpstr>Terminologies in LLM World</vt:lpstr>
      <vt:lpstr>Model Architectures and their objectives</vt:lpstr>
      <vt:lpstr>Language Modeling</vt:lpstr>
      <vt:lpstr>Finetuning Approaches</vt:lpstr>
      <vt:lpstr>LoRA Finetuning</vt:lpstr>
      <vt:lpstr>Quantization</vt:lpstr>
      <vt:lpstr>Libraries available for quantization</vt:lpstr>
      <vt:lpstr>PowerPoint Presentation</vt:lpstr>
      <vt:lpstr>What is Amazon expecting?</vt:lpstr>
      <vt:lpstr>Let’s start!</vt:lpstr>
      <vt:lpstr>Finetuning Data Preparation</vt:lpstr>
      <vt:lpstr>🚀Deploying the LLMs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Najafi</dc:creator>
  <cp:lastModifiedBy>Ali Najafi (Student)</cp:lastModifiedBy>
  <cp:revision>27</cp:revision>
  <dcterms:created xsi:type="dcterms:W3CDTF">2024-07-12T08:26:01Z</dcterms:created>
  <dcterms:modified xsi:type="dcterms:W3CDTF">2025-08-03T09:37:28Z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0x0101007D457EF2D69FC742B411EC09F09B9026</vt:lpwstr>
  </property>
</Properties>
</file>